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310"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270" r:id="rId47"/>
    <p:sldId id="307" r:id="rId48"/>
    <p:sldId id="309" r:id="rId49"/>
    <p:sldId id="304" r:id="rId50"/>
    <p:sldId id="305" r:id="rId51"/>
    <p:sldId id="30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8876" autoAdjust="0"/>
  </p:normalViewPr>
  <p:slideViewPr>
    <p:cSldViewPr snapToGrid="0">
      <p:cViewPr varScale="1">
        <p:scale>
          <a:sx n="44" d="100"/>
          <a:sy n="44" d="100"/>
        </p:scale>
        <p:origin x="31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3EE09-3631-4E8E-973B-866EBB71F7B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F41CF57-0DB8-4F2E-9100-29289CD003D2}">
      <dgm:prSet phldrT="[Text]"/>
      <dgm:spPr/>
      <dgm:t>
        <a:bodyPr/>
        <a:lstStyle/>
        <a:p>
          <a:r>
            <a:rPr lang="en-US" dirty="0">
              <a:solidFill>
                <a:schemeClr val="tx1">
                  <a:lumMod val="75000"/>
                  <a:lumOff val="25000"/>
                </a:schemeClr>
              </a:solidFill>
            </a:rPr>
            <a:t>Multiple prescribers</a:t>
          </a:r>
        </a:p>
      </dgm:t>
    </dgm:pt>
    <dgm:pt modelId="{2AB3315A-DD7F-4665-8384-784CBEAFA58C}" type="parTrans" cxnId="{8D7D4485-0133-48C8-92DC-44DF15B06B89}">
      <dgm:prSet/>
      <dgm:spPr/>
      <dgm:t>
        <a:bodyPr/>
        <a:lstStyle/>
        <a:p>
          <a:endParaRPr lang="en-US"/>
        </a:p>
      </dgm:t>
    </dgm:pt>
    <dgm:pt modelId="{585AA886-FDC3-44A9-ADDF-78830DFAE517}" type="sibTrans" cxnId="{8D7D4485-0133-48C8-92DC-44DF15B06B89}">
      <dgm:prSet/>
      <dgm:spPr/>
      <dgm:t>
        <a:bodyPr/>
        <a:lstStyle/>
        <a:p>
          <a:endParaRPr lang="en-US" dirty="0"/>
        </a:p>
      </dgm:t>
    </dgm:pt>
    <dgm:pt modelId="{EE8698FA-3484-4A9A-B5B4-331002D70420}">
      <dgm:prSet phldrT="[Text]"/>
      <dgm:spPr/>
      <dgm:t>
        <a:bodyPr/>
        <a:lstStyle/>
        <a:p>
          <a:r>
            <a:rPr lang="en-US" dirty="0">
              <a:solidFill>
                <a:schemeClr val="accent6">
                  <a:lumMod val="50000"/>
                </a:schemeClr>
              </a:solidFill>
            </a:rPr>
            <a:t>Over the counter medications</a:t>
          </a:r>
        </a:p>
      </dgm:t>
    </dgm:pt>
    <dgm:pt modelId="{FE54717E-18EA-4FA2-A983-C9CA07EE7BD3}" type="parTrans" cxnId="{5AAC9197-5E1F-4C09-8A8E-E6ED10816F60}">
      <dgm:prSet/>
      <dgm:spPr/>
      <dgm:t>
        <a:bodyPr/>
        <a:lstStyle/>
        <a:p>
          <a:endParaRPr lang="en-US"/>
        </a:p>
      </dgm:t>
    </dgm:pt>
    <dgm:pt modelId="{782FE5D0-E4EF-42B3-BC56-D1B7C5C00360}" type="sibTrans" cxnId="{5AAC9197-5E1F-4C09-8A8E-E6ED10816F60}">
      <dgm:prSet/>
      <dgm:spPr/>
      <dgm:t>
        <a:bodyPr/>
        <a:lstStyle/>
        <a:p>
          <a:endParaRPr lang="en-US" dirty="0"/>
        </a:p>
      </dgm:t>
    </dgm:pt>
    <dgm:pt modelId="{319EE55A-CEDA-4418-8CF9-ABED56133323}">
      <dgm:prSet phldrT="[Text]"/>
      <dgm:spPr/>
      <dgm:t>
        <a:bodyPr/>
        <a:lstStyle/>
        <a:p>
          <a:r>
            <a:rPr lang="en-US" dirty="0">
              <a:solidFill>
                <a:srgbClr val="0B64B5"/>
              </a:solidFill>
            </a:rPr>
            <a:t>Supplements and herbals</a:t>
          </a:r>
        </a:p>
      </dgm:t>
    </dgm:pt>
    <dgm:pt modelId="{552AD530-8496-461F-9BF3-34DEFF02C13E}" type="parTrans" cxnId="{FC387440-696A-4C07-91DD-7373084FBC9F}">
      <dgm:prSet/>
      <dgm:spPr/>
      <dgm:t>
        <a:bodyPr/>
        <a:lstStyle/>
        <a:p>
          <a:endParaRPr lang="en-US"/>
        </a:p>
      </dgm:t>
    </dgm:pt>
    <dgm:pt modelId="{9CFAA7D5-7161-431A-AE2B-9ABFFF164C60}" type="sibTrans" cxnId="{FC387440-696A-4C07-91DD-7373084FBC9F}">
      <dgm:prSet/>
      <dgm:spPr/>
      <dgm:t>
        <a:bodyPr/>
        <a:lstStyle/>
        <a:p>
          <a:endParaRPr lang="en-US" dirty="0"/>
        </a:p>
      </dgm:t>
    </dgm:pt>
    <dgm:pt modelId="{08C21F70-60F3-4376-AD96-F6D41B8E702B}">
      <dgm:prSet phldrT="[Text]"/>
      <dgm:spPr/>
      <dgm:t>
        <a:bodyPr/>
        <a:lstStyle/>
        <a:p>
          <a:r>
            <a:rPr lang="en-US" dirty="0">
              <a:solidFill>
                <a:schemeClr val="bg1"/>
              </a:solidFill>
            </a:rPr>
            <a:t>Multiple pharmacies</a:t>
          </a:r>
        </a:p>
      </dgm:t>
    </dgm:pt>
    <dgm:pt modelId="{F5F5737A-DCFB-4279-83B5-5D3A351B3341}" type="parTrans" cxnId="{65B32A3C-9A77-40AF-866E-34E76F1EF45A}">
      <dgm:prSet/>
      <dgm:spPr/>
      <dgm:t>
        <a:bodyPr/>
        <a:lstStyle/>
        <a:p>
          <a:endParaRPr lang="en-US"/>
        </a:p>
      </dgm:t>
    </dgm:pt>
    <dgm:pt modelId="{913ED9AD-193E-44AE-B9FD-BA0BE2AAB5A4}" type="sibTrans" cxnId="{65B32A3C-9A77-40AF-866E-34E76F1EF45A}">
      <dgm:prSet/>
      <dgm:spPr/>
      <dgm:t>
        <a:bodyPr/>
        <a:lstStyle/>
        <a:p>
          <a:endParaRPr lang="en-US" dirty="0"/>
        </a:p>
      </dgm:t>
    </dgm:pt>
    <dgm:pt modelId="{A775671B-37E9-46A9-A81E-B9101F609D0B}">
      <dgm:prSet custT="1"/>
      <dgm:spPr/>
      <dgm:t>
        <a:bodyPr/>
        <a:lstStyle/>
        <a:p>
          <a:r>
            <a:rPr lang="en-US" sz="2400" dirty="0">
              <a:solidFill>
                <a:schemeClr val="accent4">
                  <a:lumMod val="50000"/>
                </a:schemeClr>
              </a:solidFill>
            </a:rPr>
            <a:t>Multiple  medications</a:t>
          </a:r>
        </a:p>
      </dgm:t>
    </dgm:pt>
    <dgm:pt modelId="{DCB194D4-DB5C-4B34-ABBB-66C84F38EE4C}" type="parTrans" cxnId="{433A194D-E772-4CFB-B1FB-7DC9881C3CA8}">
      <dgm:prSet/>
      <dgm:spPr/>
      <dgm:t>
        <a:bodyPr/>
        <a:lstStyle/>
        <a:p>
          <a:endParaRPr lang="en-US"/>
        </a:p>
      </dgm:t>
    </dgm:pt>
    <dgm:pt modelId="{9E958992-9B0C-422C-A017-FB9ED8BD991B}" type="sibTrans" cxnId="{433A194D-E772-4CFB-B1FB-7DC9881C3CA8}">
      <dgm:prSet/>
      <dgm:spPr/>
      <dgm:t>
        <a:bodyPr/>
        <a:lstStyle/>
        <a:p>
          <a:endParaRPr lang="en-US" dirty="0"/>
        </a:p>
      </dgm:t>
    </dgm:pt>
    <dgm:pt modelId="{F4ED86D4-F070-43BA-AC51-3358116ECB9C}" type="pres">
      <dgm:prSet presAssocID="{B3B3EE09-3631-4E8E-973B-866EBB71F7B1}" presName="cycle" presStyleCnt="0">
        <dgm:presLayoutVars>
          <dgm:dir/>
          <dgm:resizeHandles val="exact"/>
        </dgm:presLayoutVars>
      </dgm:prSet>
      <dgm:spPr/>
    </dgm:pt>
    <dgm:pt modelId="{4CC6872E-B5A0-481D-B105-BBBB04C600F6}" type="pres">
      <dgm:prSet presAssocID="{A775671B-37E9-46A9-A81E-B9101F609D0B}" presName="node" presStyleLbl="node1" presStyleIdx="0" presStyleCnt="5" custScaleX="191142" custScaleY="144114" custRadScaleRad="97920" custRadScaleInc="2368">
        <dgm:presLayoutVars>
          <dgm:bulletEnabled val="1"/>
        </dgm:presLayoutVars>
      </dgm:prSet>
      <dgm:spPr>
        <a:prstGeom prst="pentagon">
          <a:avLst/>
        </a:prstGeom>
      </dgm:spPr>
    </dgm:pt>
    <dgm:pt modelId="{5A5765BD-5EC8-4EC7-BBBE-F793834B6782}" type="pres">
      <dgm:prSet presAssocID="{9E958992-9B0C-422C-A017-FB9ED8BD991B}" presName="sibTrans" presStyleLbl="sibTrans2D1" presStyleIdx="0" presStyleCnt="5"/>
      <dgm:spPr/>
    </dgm:pt>
    <dgm:pt modelId="{9B51A8C9-D44B-4ED7-BB49-6A4416971593}" type="pres">
      <dgm:prSet presAssocID="{9E958992-9B0C-422C-A017-FB9ED8BD991B}" presName="connectorText" presStyleLbl="sibTrans2D1" presStyleIdx="0" presStyleCnt="5"/>
      <dgm:spPr/>
    </dgm:pt>
    <dgm:pt modelId="{7B4DDA8C-C9DC-4BE3-A216-739801FD87E4}" type="pres">
      <dgm:prSet presAssocID="{AF41CF57-0DB8-4F2E-9100-29289CD003D2}" presName="node" presStyleLbl="node1" presStyleIdx="1" presStyleCnt="5" custScaleX="209349" custScaleY="108289" custRadScaleRad="133945" custRadScaleInc="11428">
        <dgm:presLayoutVars>
          <dgm:bulletEnabled val="1"/>
        </dgm:presLayoutVars>
      </dgm:prSet>
      <dgm:spPr/>
    </dgm:pt>
    <dgm:pt modelId="{6489EE25-8E81-4018-84CC-2D3B39069A93}" type="pres">
      <dgm:prSet presAssocID="{585AA886-FDC3-44A9-ADDF-78830DFAE517}" presName="sibTrans" presStyleLbl="sibTrans2D1" presStyleIdx="1" presStyleCnt="5"/>
      <dgm:spPr/>
    </dgm:pt>
    <dgm:pt modelId="{BA608CC6-1F88-4BEB-BD08-4296AEDB22D5}" type="pres">
      <dgm:prSet presAssocID="{585AA886-FDC3-44A9-ADDF-78830DFAE517}" presName="connectorText" presStyleLbl="sibTrans2D1" presStyleIdx="1" presStyleCnt="5"/>
      <dgm:spPr/>
    </dgm:pt>
    <dgm:pt modelId="{9ED554EE-0307-4AA1-AECC-51B98338AFB3}" type="pres">
      <dgm:prSet presAssocID="{EE8698FA-3484-4A9A-B5B4-331002D70420}" presName="node" presStyleLbl="node1" presStyleIdx="2" presStyleCnt="5" custScaleX="181407" custScaleY="132769" custRadScaleRad="127170" custRadScaleInc="-34508">
        <dgm:presLayoutVars>
          <dgm:bulletEnabled val="1"/>
        </dgm:presLayoutVars>
      </dgm:prSet>
      <dgm:spPr/>
    </dgm:pt>
    <dgm:pt modelId="{995BC5E6-4C8D-4907-A435-E4022A104471}" type="pres">
      <dgm:prSet presAssocID="{782FE5D0-E4EF-42B3-BC56-D1B7C5C00360}" presName="sibTrans" presStyleLbl="sibTrans2D1" presStyleIdx="2" presStyleCnt="5"/>
      <dgm:spPr/>
    </dgm:pt>
    <dgm:pt modelId="{B027DDE1-BA6F-4199-8D32-32A1DD7789FB}" type="pres">
      <dgm:prSet presAssocID="{782FE5D0-E4EF-42B3-BC56-D1B7C5C00360}" presName="connectorText" presStyleLbl="sibTrans2D1" presStyleIdx="2" presStyleCnt="5"/>
      <dgm:spPr/>
    </dgm:pt>
    <dgm:pt modelId="{D0175186-45A6-4F0C-B254-C118BB6116D4}" type="pres">
      <dgm:prSet presAssocID="{319EE55A-CEDA-4418-8CF9-ABED56133323}" presName="node" presStyleLbl="node1" presStyleIdx="3" presStyleCnt="5" custScaleX="176979" custScaleY="104520" custRadScaleRad="100964" custRadScaleInc="1786">
        <dgm:presLayoutVars>
          <dgm:bulletEnabled val="1"/>
        </dgm:presLayoutVars>
      </dgm:prSet>
      <dgm:spPr>
        <a:prstGeom prst="flowChartAlternateProcess">
          <a:avLst/>
        </a:prstGeom>
      </dgm:spPr>
    </dgm:pt>
    <dgm:pt modelId="{252382E3-4E2B-4A99-8414-5D9C324012FC}" type="pres">
      <dgm:prSet presAssocID="{9CFAA7D5-7161-431A-AE2B-9ABFFF164C60}" presName="sibTrans" presStyleLbl="sibTrans2D1" presStyleIdx="3" presStyleCnt="5"/>
      <dgm:spPr/>
    </dgm:pt>
    <dgm:pt modelId="{1DC15C2A-FDF7-444E-8E05-44B2D9CAB251}" type="pres">
      <dgm:prSet presAssocID="{9CFAA7D5-7161-431A-AE2B-9ABFFF164C60}" presName="connectorText" presStyleLbl="sibTrans2D1" presStyleIdx="3" presStyleCnt="5"/>
      <dgm:spPr/>
    </dgm:pt>
    <dgm:pt modelId="{972DCDB8-2145-45A9-A9A1-A0F7D6DC368F}" type="pres">
      <dgm:prSet presAssocID="{08C21F70-60F3-4376-AD96-F6D41B8E702B}" presName="node" presStyleLbl="node1" presStyleIdx="4" presStyleCnt="5" custScaleX="164974" custScaleY="148177" custRadScaleRad="139556" custRadScaleInc="-10761">
        <dgm:presLayoutVars>
          <dgm:bulletEnabled val="1"/>
        </dgm:presLayoutVars>
      </dgm:prSet>
      <dgm:spPr>
        <a:prstGeom prst="ellipse">
          <a:avLst/>
        </a:prstGeom>
      </dgm:spPr>
    </dgm:pt>
    <dgm:pt modelId="{5A88DA92-BE3D-4254-A3E1-53DC8D39AA68}" type="pres">
      <dgm:prSet presAssocID="{913ED9AD-193E-44AE-B9FD-BA0BE2AAB5A4}" presName="sibTrans" presStyleLbl="sibTrans2D1" presStyleIdx="4" presStyleCnt="5"/>
      <dgm:spPr/>
    </dgm:pt>
    <dgm:pt modelId="{287639A7-2C41-4CDF-8DA5-A8B9BDC28A58}" type="pres">
      <dgm:prSet presAssocID="{913ED9AD-193E-44AE-B9FD-BA0BE2AAB5A4}" presName="connectorText" presStyleLbl="sibTrans2D1" presStyleIdx="4" presStyleCnt="5"/>
      <dgm:spPr/>
    </dgm:pt>
  </dgm:ptLst>
  <dgm:cxnLst>
    <dgm:cxn modelId="{44FAB805-2D82-4D37-8329-043FD366AB34}" type="presOf" srcId="{9E958992-9B0C-422C-A017-FB9ED8BD991B}" destId="{9B51A8C9-D44B-4ED7-BB49-6A4416971593}" srcOrd="1" destOrd="0" presId="urn:microsoft.com/office/officeart/2005/8/layout/cycle2"/>
    <dgm:cxn modelId="{7F987F3B-164B-48CF-825E-352B3A568ADD}" type="presOf" srcId="{A775671B-37E9-46A9-A81E-B9101F609D0B}" destId="{4CC6872E-B5A0-481D-B105-BBBB04C600F6}" srcOrd="0" destOrd="0" presId="urn:microsoft.com/office/officeart/2005/8/layout/cycle2"/>
    <dgm:cxn modelId="{65B32A3C-9A77-40AF-866E-34E76F1EF45A}" srcId="{B3B3EE09-3631-4E8E-973B-866EBB71F7B1}" destId="{08C21F70-60F3-4376-AD96-F6D41B8E702B}" srcOrd="4" destOrd="0" parTransId="{F5F5737A-DCFB-4279-83B5-5D3A351B3341}" sibTransId="{913ED9AD-193E-44AE-B9FD-BA0BE2AAB5A4}"/>
    <dgm:cxn modelId="{FC387440-696A-4C07-91DD-7373084FBC9F}" srcId="{B3B3EE09-3631-4E8E-973B-866EBB71F7B1}" destId="{319EE55A-CEDA-4418-8CF9-ABED56133323}" srcOrd="3" destOrd="0" parTransId="{552AD530-8496-461F-9BF3-34DEFF02C13E}" sibTransId="{9CFAA7D5-7161-431A-AE2B-9ABFFF164C60}"/>
    <dgm:cxn modelId="{0EF8B15E-0A67-4C85-BBCD-B09D90F642B1}" type="presOf" srcId="{319EE55A-CEDA-4418-8CF9-ABED56133323}" destId="{D0175186-45A6-4F0C-B254-C118BB6116D4}" srcOrd="0" destOrd="0" presId="urn:microsoft.com/office/officeart/2005/8/layout/cycle2"/>
    <dgm:cxn modelId="{7201794C-6957-46C8-8F0C-09CBFD7A8E77}" type="presOf" srcId="{B3B3EE09-3631-4E8E-973B-866EBB71F7B1}" destId="{F4ED86D4-F070-43BA-AC51-3358116ECB9C}" srcOrd="0" destOrd="0" presId="urn:microsoft.com/office/officeart/2005/8/layout/cycle2"/>
    <dgm:cxn modelId="{433A194D-E772-4CFB-B1FB-7DC9881C3CA8}" srcId="{B3B3EE09-3631-4E8E-973B-866EBB71F7B1}" destId="{A775671B-37E9-46A9-A81E-B9101F609D0B}" srcOrd="0" destOrd="0" parTransId="{DCB194D4-DB5C-4B34-ABBB-66C84F38EE4C}" sibTransId="{9E958992-9B0C-422C-A017-FB9ED8BD991B}"/>
    <dgm:cxn modelId="{7C8A954D-A602-4BAC-89DF-8A43FCB7CD3B}" type="presOf" srcId="{585AA886-FDC3-44A9-ADDF-78830DFAE517}" destId="{BA608CC6-1F88-4BEB-BD08-4296AEDB22D5}" srcOrd="1" destOrd="0" presId="urn:microsoft.com/office/officeart/2005/8/layout/cycle2"/>
    <dgm:cxn modelId="{C84F7972-AE18-41E8-80C4-2D02CB5D90BD}" type="presOf" srcId="{9CFAA7D5-7161-431A-AE2B-9ABFFF164C60}" destId="{252382E3-4E2B-4A99-8414-5D9C324012FC}" srcOrd="0" destOrd="0" presId="urn:microsoft.com/office/officeart/2005/8/layout/cycle2"/>
    <dgm:cxn modelId="{8D7D4485-0133-48C8-92DC-44DF15B06B89}" srcId="{B3B3EE09-3631-4E8E-973B-866EBB71F7B1}" destId="{AF41CF57-0DB8-4F2E-9100-29289CD003D2}" srcOrd="1" destOrd="0" parTransId="{2AB3315A-DD7F-4665-8384-784CBEAFA58C}" sibTransId="{585AA886-FDC3-44A9-ADDF-78830DFAE517}"/>
    <dgm:cxn modelId="{5E94AA95-5454-4300-B8BA-7AED06783F44}" type="presOf" srcId="{EE8698FA-3484-4A9A-B5B4-331002D70420}" destId="{9ED554EE-0307-4AA1-AECC-51B98338AFB3}" srcOrd="0" destOrd="0" presId="urn:microsoft.com/office/officeart/2005/8/layout/cycle2"/>
    <dgm:cxn modelId="{5AAC9197-5E1F-4C09-8A8E-E6ED10816F60}" srcId="{B3B3EE09-3631-4E8E-973B-866EBB71F7B1}" destId="{EE8698FA-3484-4A9A-B5B4-331002D70420}" srcOrd="2" destOrd="0" parTransId="{FE54717E-18EA-4FA2-A983-C9CA07EE7BD3}" sibTransId="{782FE5D0-E4EF-42B3-BC56-D1B7C5C00360}"/>
    <dgm:cxn modelId="{2B4B3AA7-F66C-46A6-8BD7-D08D5D4294FA}" type="presOf" srcId="{9E958992-9B0C-422C-A017-FB9ED8BD991B}" destId="{5A5765BD-5EC8-4EC7-BBBE-F793834B6782}" srcOrd="0" destOrd="0" presId="urn:microsoft.com/office/officeart/2005/8/layout/cycle2"/>
    <dgm:cxn modelId="{146078AF-EA19-4477-9073-854B52B492A6}" type="presOf" srcId="{AF41CF57-0DB8-4F2E-9100-29289CD003D2}" destId="{7B4DDA8C-C9DC-4BE3-A216-739801FD87E4}" srcOrd="0" destOrd="0" presId="urn:microsoft.com/office/officeart/2005/8/layout/cycle2"/>
    <dgm:cxn modelId="{0F651EBD-32AC-411E-94D0-388C4CF413EC}" type="presOf" srcId="{585AA886-FDC3-44A9-ADDF-78830DFAE517}" destId="{6489EE25-8E81-4018-84CC-2D3B39069A93}" srcOrd="0" destOrd="0" presId="urn:microsoft.com/office/officeart/2005/8/layout/cycle2"/>
    <dgm:cxn modelId="{4F1806C3-2227-4BA1-9C42-FD26F8BFA9A2}" type="presOf" srcId="{782FE5D0-E4EF-42B3-BC56-D1B7C5C00360}" destId="{995BC5E6-4C8D-4907-A435-E4022A104471}" srcOrd="0" destOrd="0" presId="urn:microsoft.com/office/officeart/2005/8/layout/cycle2"/>
    <dgm:cxn modelId="{B1FE86CC-54E8-44B6-8BBD-3EFF07C33613}" type="presOf" srcId="{782FE5D0-E4EF-42B3-BC56-D1B7C5C00360}" destId="{B027DDE1-BA6F-4199-8D32-32A1DD7789FB}" srcOrd="1" destOrd="0" presId="urn:microsoft.com/office/officeart/2005/8/layout/cycle2"/>
    <dgm:cxn modelId="{215C0DD6-A693-404A-9F78-AD0929BA0337}" type="presOf" srcId="{913ED9AD-193E-44AE-B9FD-BA0BE2AAB5A4}" destId="{5A88DA92-BE3D-4254-A3E1-53DC8D39AA68}" srcOrd="0" destOrd="0" presId="urn:microsoft.com/office/officeart/2005/8/layout/cycle2"/>
    <dgm:cxn modelId="{86FB35E1-69AC-4D67-AE36-439B71B8DE09}" type="presOf" srcId="{913ED9AD-193E-44AE-B9FD-BA0BE2AAB5A4}" destId="{287639A7-2C41-4CDF-8DA5-A8B9BDC28A58}" srcOrd="1" destOrd="0" presId="urn:microsoft.com/office/officeart/2005/8/layout/cycle2"/>
    <dgm:cxn modelId="{C132E6ED-45F7-4229-B0F2-F9E05C82E58E}" type="presOf" srcId="{9CFAA7D5-7161-431A-AE2B-9ABFFF164C60}" destId="{1DC15C2A-FDF7-444E-8E05-44B2D9CAB251}" srcOrd="1" destOrd="0" presId="urn:microsoft.com/office/officeart/2005/8/layout/cycle2"/>
    <dgm:cxn modelId="{977867FC-3647-4271-AC4F-B2EF2BCB73DA}" type="presOf" srcId="{08C21F70-60F3-4376-AD96-F6D41B8E702B}" destId="{972DCDB8-2145-45A9-A9A1-A0F7D6DC368F}" srcOrd="0" destOrd="0" presId="urn:microsoft.com/office/officeart/2005/8/layout/cycle2"/>
    <dgm:cxn modelId="{39FF7BDF-F9CB-4228-9AC0-E3B58A02136E}" type="presParOf" srcId="{F4ED86D4-F070-43BA-AC51-3358116ECB9C}" destId="{4CC6872E-B5A0-481D-B105-BBBB04C600F6}" srcOrd="0" destOrd="0" presId="urn:microsoft.com/office/officeart/2005/8/layout/cycle2"/>
    <dgm:cxn modelId="{4F5EC6DF-2077-483F-83DD-1BC1052CD7AA}" type="presParOf" srcId="{F4ED86D4-F070-43BA-AC51-3358116ECB9C}" destId="{5A5765BD-5EC8-4EC7-BBBE-F793834B6782}" srcOrd="1" destOrd="0" presId="urn:microsoft.com/office/officeart/2005/8/layout/cycle2"/>
    <dgm:cxn modelId="{423DCAE7-D98F-495C-8A2A-8797A0254AF0}" type="presParOf" srcId="{5A5765BD-5EC8-4EC7-BBBE-F793834B6782}" destId="{9B51A8C9-D44B-4ED7-BB49-6A4416971593}" srcOrd="0" destOrd="0" presId="urn:microsoft.com/office/officeart/2005/8/layout/cycle2"/>
    <dgm:cxn modelId="{1D2E0DDC-2090-495F-8DBA-690564D419A7}" type="presParOf" srcId="{F4ED86D4-F070-43BA-AC51-3358116ECB9C}" destId="{7B4DDA8C-C9DC-4BE3-A216-739801FD87E4}" srcOrd="2" destOrd="0" presId="urn:microsoft.com/office/officeart/2005/8/layout/cycle2"/>
    <dgm:cxn modelId="{F51F2986-E0CD-4892-AAD9-25281A14B502}" type="presParOf" srcId="{F4ED86D4-F070-43BA-AC51-3358116ECB9C}" destId="{6489EE25-8E81-4018-84CC-2D3B39069A93}" srcOrd="3" destOrd="0" presId="urn:microsoft.com/office/officeart/2005/8/layout/cycle2"/>
    <dgm:cxn modelId="{08E16711-1442-4B7B-8A15-E6634AB0F48E}" type="presParOf" srcId="{6489EE25-8E81-4018-84CC-2D3B39069A93}" destId="{BA608CC6-1F88-4BEB-BD08-4296AEDB22D5}" srcOrd="0" destOrd="0" presId="urn:microsoft.com/office/officeart/2005/8/layout/cycle2"/>
    <dgm:cxn modelId="{408E6A09-D0DE-4096-B875-36EC14CC3E31}" type="presParOf" srcId="{F4ED86D4-F070-43BA-AC51-3358116ECB9C}" destId="{9ED554EE-0307-4AA1-AECC-51B98338AFB3}" srcOrd="4" destOrd="0" presId="urn:microsoft.com/office/officeart/2005/8/layout/cycle2"/>
    <dgm:cxn modelId="{4A6D04A3-EA1F-4632-9610-031A6E2D6ECC}" type="presParOf" srcId="{F4ED86D4-F070-43BA-AC51-3358116ECB9C}" destId="{995BC5E6-4C8D-4907-A435-E4022A104471}" srcOrd="5" destOrd="0" presId="urn:microsoft.com/office/officeart/2005/8/layout/cycle2"/>
    <dgm:cxn modelId="{7C5F0F33-3B12-40B9-902F-39C0E4CD5E26}" type="presParOf" srcId="{995BC5E6-4C8D-4907-A435-E4022A104471}" destId="{B027DDE1-BA6F-4199-8D32-32A1DD7789FB}" srcOrd="0" destOrd="0" presId="urn:microsoft.com/office/officeart/2005/8/layout/cycle2"/>
    <dgm:cxn modelId="{91C38416-771A-4E31-A83C-1B76652742DB}" type="presParOf" srcId="{F4ED86D4-F070-43BA-AC51-3358116ECB9C}" destId="{D0175186-45A6-4F0C-B254-C118BB6116D4}" srcOrd="6" destOrd="0" presId="urn:microsoft.com/office/officeart/2005/8/layout/cycle2"/>
    <dgm:cxn modelId="{B7760F08-E684-4609-95A7-841A21762429}" type="presParOf" srcId="{F4ED86D4-F070-43BA-AC51-3358116ECB9C}" destId="{252382E3-4E2B-4A99-8414-5D9C324012FC}" srcOrd="7" destOrd="0" presId="urn:microsoft.com/office/officeart/2005/8/layout/cycle2"/>
    <dgm:cxn modelId="{B572ECDC-6954-4ED0-8286-C4E03F3D6F04}" type="presParOf" srcId="{252382E3-4E2B-4A99-8414-5D9C324012FC}" destId="{1DC15C2A-FDF7-444E-8E05-44B2D9CAB251}" srcOrd="0" destOrd="0" presId="urn:microsoft.com/office/officeart/2005/8/layout/cycle2"/>
    <dgm:cxn modelId="{7D7F10E3-F7BF-405B-A922-422A4A72C6A1}" type="presParOf" srcId="{F4ED86D4-F070-43BA-AC51-3358116ECB9C}" destId="{972DCDB8-2145-45A9-A9A1-A0F7D6DC368F}" srcOrd="8" destOrd="0" presId="urn:microsoft.com/office/officeart/2005/8/layout/cycle2"/>
    <dgm:cxn modelId="{F1EAB31B-FFEA-461E-987F-263893600F50}" type="presParOf" srcId="{F4ED86D4-F070-43BA-AC51-3358116ECB9C}" destId="{5A88DA92-BE3D-4254-A3E1-53DC8D39AA68}" srcOrd="9" destOrd="0" presId="urn:microsoft.com/office/officeart/2005/8/layout/cycle2"/>
    <dgm:cxn modelId="{31260950-77EE-4C49-A9D7-998000DDE9C2}" type="presParOf" srcId="{5A88DA92-BE3D-4254-A3E1-53DC8D39AA68}" destId="{287639A7-2C41-4CDF-8DA5-A8B9BDC28A58}"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6872E-B5A0-481D-B105-BBBB04C600F6}">
      <dsp:nvSpPr>
        <dsp:cNvPr id="0" name=""/>
        <dsp:cNvSpPr/>
      </dsp:nvSpPr>
      <dsp:spPr>
        <a:xfrm>
          <a:off x="2341847" y="-241292"/>
          <a:ext cx="2789240" cy="2102984"/>
        </a:xfrm>
        <a:prstGeom prst="pentag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lumMod val="50000"/>
                </a:schemeClr>
              </a:solidFill>
            </a:rPr>
            <a:t>Multiple  medications</a:t>
          </a:r>
        </a:p>
      </dsp:txBody>
      <dsp:txXfrm>
        <a:off x="2874546" y="255154"/>
        <a:ext cx="1723842" cy="1606533"/>
      </dsp:txXfrm>
    </dsp:sp>
    <dsp:sp modelId="{5A5765BD-5EC8-4EC7-BBBE-F793834B6782}">
      <dsp:nvSpPr>
        <dsp:cNvPr id="0" name=""/>
        <dsp:cNvSpPr/>
      </dsp:nvSpPr>
      <dsp:spPr>
        <a:xfrm rot="1625349">
          <a:off x="4920296" y="1193615"/>
          <a:ext cx="94438" cy="492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4921850" y="1285663"/>
        <a:ext cx="66107" cy="295499"/>
      </dsp:txXfrm>
    </dsp:sp>
    <dsp:sp modelId="{7B4DDA8C-C9DC-4BE3-A216-739801FD87E4}">
      <dsp:nvSpPr>
        <dsp:cNvPr id="0" name=""/>
        <dsp:cNvSpPr/>
      </dsp:nvSpPr>
      <dsp:spPr>
        <a:xfrm>
          <a:off x="4607879" y="1247089"/>
          <a:ext cx="3054926" cy="15802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lumMod val="75000"/>
                  <a:lumOff val="25000"/>
                </a:schemeClr>
              </a:solidFill>
            </a:rPr>
            <a:t>Multiple prescribers</a:t>
          </a:r>
        </a:p>
      </dsp:txBody>
      <dsp:txXfrm>
        <a:off x="5055263" y="1478505"/>
        <a:ext cx="2160158" cy="1117375"/>
      </dsp:txXfrm>
    </dsp:sp>
    <dsp:sp modelId="{6489EE25-8E81-4018-84CC-2D3B39069A93}">
      <dsp:nvSpPr>
        <dsp:cNvPr id="0" name=""/>
        <dsp:cNvSpPr/>
      </dsp:nvSpPr>
      <dsp:spPr>
        <a:xfrm rot="6429374">
          <a:off x="5730453" y="2757437"/>
          <a:ext cx="213036" cy="492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5771835" y="2825402"/>
        <a:ext cx="149125" cy="295499"/>
      </dsp:txXfrm>
    </dsp:sp>
    <dsp:sp modelId="{9ED554EE-0307-4AA1-AECC-51B98338AFB3}">
      <dsp:nvSpPr>
        <dsp:cNvPr id="0" name=""/>
        <dsp:cNvSpPr/>
      </dsp:nvSpPr>
      <dsp:spPr>
        <a:xfrm>
          <a:off x="4160614" y="3177663"/>
          <a:ext cx="2647182" cy="193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accent6">
                  <a:lumMod val="50000"/>
                </a:schemeClr>
              </a:solidFill>
            </a:rPr>
            <a:t>Over the counter medications</a:t>
          </a:r>
        </a:p>
      </dsp:txBody>
      <dsp:txXfrm>
        <a:off x="4548285" y="3461393"/>
        <a:ext cx="1871840" cy="1369972"/>
      </dsp:txXfrm>
    </dsp:sp>
    <dsp:sp modelId="{995BC5E6-4C8D-4907-A435-E4022A104471}">
      <dsp:nvSpPr>
        <dsp:cNvPr id="0" name=""/>
        <dsp:cNvSpPr/>
      </dsp:nvSpPr>
      <dsp:spPr>
        <a:xfrm rot="10800000">
          <a:off x="3947379" y="3900130"/>
          <a:ext cx="150685" cy="492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3992584" y="3998629"/>
        <a:ext cx="105480" cy="295499"/>
      </dsp:txXfrm>
    </dsp:sp>
    <dsp:sp modelId="{D0175186-45A6-4F0C-B254-C118BB6116D4}">
      <dsp:nvSpPr>
        <dsp:cNvPr id="0" name=""/>
        <dsp:cNvSpPr/>
      </dsp:nvSpPr>
      <dsp:spPr>
        <a:xfrm>
          <a:off x="1293734" y="3383774"/>
          <a:ext cx="2582567" cy="1525208"/>
        </a:xfrm>
        <a:prstGeom prst="flowChartAlternateProcess">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B64B5"/>
              </a:solidFill>
            </a:rPr>
            <a:t>Supplements and herbals</a:t>
          </a:r>
        </a:p>
      </dsp:txBody>
      <dsp:txXfrm>
        <a:off x="1368187" y="3458227"/>
        <a:ext cx="2433661" cy="1376302"/>
      </dsp:txXfrm>
    </dsp:sp>
    <dsp:sp modelId="{252382E3-4E2B-4A99-8414-5D9C324012FC}">
      <dsp:nvSpPr>
        <dsp:cNvPr id="0" name=""/>
        <dsp:cNvSpPr/>
      </dsp:nvSpPr>
      <dsp:spPr>
        <a:xfrm rot="14233095">
          <a:off x="1814556" y="2946656"/>
          <a:ext cx="312838" cy="492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1886889" y="3084607"/>
        <a:ext cx="218987" cy="295499"/>
      </dsp:txXfrm>
    </dsp:sp>
    <dsp:sp modelId="{972DCDB8-2145-45A9-A9A1-A0F7D6DC368F}">
      <dsp:nvSpPr>
        <dsp:cNvPr id="0" name=""/>
        <dsp:cNvSpPr/>
      </dsp:nvSpPr>
      <dsp:spPr>
        <a:xfrm>
          <a:off x="0" y="920344"/>
          <a:ext cx="2407384" cy="2162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Multiple pharmacies</a:t>
          </a:r>
        </a:p>
      </dsp:txBody>
      <dsp:txXfrm>
        <a:off x="352553" y="1237002"/>
        <a:ext cx="1702278" cy="1528957"/>
      </dsp:txXfrm>
    </dsp:sp>
    <dsp:sp modelId="{5A88DA92-BE3D-4254-A3E1-53DC8D39AA68}">
      <dsp:nvSpPr>
        <dsp:cNvPr id="0" name=""/>
        <dsp:cNvSpPr/>
      </dsp:nvSpPr>
      <dsp:spPr>
        <a:xfrm rot="20088614">
          <a:off x="2324439" y="1189087"/>
          <a:ext cx="165862" cy="492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326805" y="1298175"/>
        <a:ext cx="116103" cy="29549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02878-22E5-4774-92B9-77641026C8C2}" type="datetimeFigureOut">
              <a:rPr lang="en-US" smtClean="0"/>
              <a:t>1/15/2020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AD951-B4E2-42A9-95DF-DCE8BE08F42E}" type="slidenum">
              <a:rPr lang="en-US" smtClean="0"/>
              <a:t>‹#›</a:t>
            </a:fld>
            <a:endParaRPr lang="en-US" dirty="0"/>
          </a:p>
        </p:txBody>
      </p:sp>
    </p:spTree>
    <p:extLst>
      <p:ext uri="{BB962C8B-B14F-4D97-AF65-F5344CB8AC3E}">
        <p14:creationId xmlns:p14="http://schemas.microsoft.com/office/powerpoint/2010/main" val="184809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93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13</a:t>
            </a:fld>
            <a:endParaRPr lang="en-US" dirty="0"/>
          </a:p>
        </p:txBody>
      </p:sp>
    </p:spTree>
    <p:extLst>
      <p:ext uri="{BB962C8B-B14F-4D97-AF65-F5344CB8AC3E}">
        <p14:creationId xmlns:p14="http://schemas.microsoft.com/office/powerpoint/2010/main" val="388245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14</a:t>
            </a:fld>
            <a:endParaRPr lang="en-US" dirty="0"/>
          </a:p>
        </p:txBody>
      </p:sp>
    </p:spTree>
    <p:extLst>
      <p:ext uri="{BB962C8B-B14F-4D97-AF65-F5344CB8AC3E}">
        <p14:creationId xmlns:p14="http://schemas.microsoft.com/office/powerpoint/2010/main" val="233397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15</a:t>
            </a:fld>
            <a:endParaRPr lang="en-US" dirty="0"/>
          </a:p>
        </p:txBody>
      </p:sp>
    </p:spTree>
    <p:extLst>
      <p:ext uri="{BB962C8B-B14F-4D97-AF65-F5344CB8AC3E}">
        <p14:creationId xmlns:p14="http://schemas.microsoft.com/office/powerpoint/2010/main" val="86824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16</a:t>
            </a:fld>
            <a:endParaRPr lang="en-US" dirty="0"/>
          </a:p>
        </p:txBody>
      </p:sp>
    </p:spTree>
    <p:extLst>
      <p:ext uri="{BB962C8B-B14F-4D97-AF65-F5344CB8AC3E}">
        <p14:creationId xmlns:p14="http://schemas.microsoft.com/office/powerpoint/2010/main" val="60894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17</a:t>
            </a:fld>
            <a:endParaRPr lang="en-US" dirty="0"/>
          </a:p>
        </p:txBody>
      </p:sp>
    </p:spTree>
    <p:extLst>
      <p:ext uri="{BB962C8B-B14F-4D97-AF65-F5344CB8AC3E}">
        <p14:creationId xmlns:p14="http://schemas.microsoft.com/office/powerpoint/2010/main" val="312966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18</a:t>
            </a:fld>
            <a:endParaRPr lang="en-US" dirty="0"/>
          </a:p>
        </p:txBody>
      </p:sp>
    </p:spTree>
    <p:extLst>
      <p:ext uri="{BB962C8B-B14F-4D97-AF65-F5344CB8AC3E}">
        <p14:creationId xmlns:p14="http://schemas.microsoft.com/office/powerpoint/2010/main" val="1037241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19</a:t>
            </a:fld>
            <a:endParaRPr lang="en-US" dirty="0"/>
          </a:p>
        </p:txBody>
      </p:sp>
    </p:spTree>
    <p:extLst>
      <p:ext uri="{BB962C8B-B14F-4D97-AF65-F5344CB8AC3E}">
        <p14:creationId xmlns:p14="http://schemas.microsoft.com/office/powerpoint/2010/main" val="767733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20</a:t>
            </a:fld>
            <a:endParaRPr lang="en-US" dirty="0"/>
          </a:p>
        </p:txBody>
      </p:sp>
    </p:spTree>
    <p:extLst>
      <p:ext uri="{BB962C8B-B14F-4D97-AF65-F5344CB8AC3E}">
        <p14:creationId xmlns:p14="http://schemas.microsoft.com/office/powerpoint/2010/main" val="85339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21</a:t>
            </a:fld>
            <a:endParaRPr lang="en-US" dirty="0"/>
          </a:p>
        </p:txBody>
      </p:sp>
    </p:spTree>
    <p:extLst>
      <p:ext uri="{BB962C8B-B14F-4D97-AF65-F5344CB8AC3E}">
        <p14:creationId xmlns:p14="http://schemas.microsoft.com/office/powerpoint/2010/main" val="343141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22</a:t>
            </a:fld>
            <a:endParaRPr lang="en-US" dirty="0"/>
          </a:p>
        </p:txBody>
      </p:sp>
    </p:spTree>
    <p:extLst>
      <p:ext uri="{BB962C8B-B14F-4D97-AF65-F5344CB8AC3E}">
        <p14:creationId xmlns:p14="http://schemas.microsoft.com/office/powerpoint/2010/main" val="404802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8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23</a:t>
            </a:fld>
            <a:endParaRPr lang="en-US" dirty="0"/>
          </a:p>
        </p:txBody>
      </p:sp>
    </p:spTree>
    <p:extLst>
      <p:ext uri="{BB962C8B-B14F-4D97-AF65-F5344CB8AC3E}">
        <p14:creationId xmlns:p14="http://schemas.microsoft.com/office/powerpoint/2010/main" val="102694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24</a:t>
            </a:fld>
            <a:endParaRPr lang="en-US" dirty="0"/>
          </a:p>
        </p:txBody>
      </p:sp>
    </p:spTree>
    <p:extLst>
      <p:ext uri="{BB962C8B-B14F-4D97-AF65-F5344CB8AC3E}">
        <p14:creationId xmlns:p14="http://schemas.microsoft.com/office/powerpoint/2010/main" val="2704363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25</a:t>
            </a:fld>
            <a:endParaRPr lang="en-US" dirty="0"/>
          </a:p>
        </p:txBody>
      </p:sp>
    </p:spTree>
    <p:extLst>
      <p:ext uri="{BB962C8B-B14F-4D97-AF65-F5344CB8AC3E}">
        <p14:creationId xmlns:p14="http://schemas.microsoft.com/office/powerpoint/2010/main" val="2756182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26</a:t>
            </a:fld>
            <a:endParaRPr lang="en-US" dirty="0"/>
          </a:p>
        </p:txBody>
      </p:sp>
    </p:spTree>
    <p:extLst>
      <p:ext uri="{BB962C8B-B14F-4D97-AF65-F5344CB8AC3E}">
        <p14:creationId xmlns:p14="http://schemas.microsoft.com/office/powerpoint/2010/main" val="81088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27</a:t>
            </a:fld>
            <a:endParaRPr lang="en-US" dirty="0"/>
          </a:p>
        </p:txBody>
      </p:sp>
    </p:spTree>
    <p:extLst>
      <p:ext uri="{BB962C8B-B14F-4D97-AF65-F5344CB8AC3E}">
        <p14:creationId xmlns:p14="http://schemas.microsoft.com/office/powerpoint/2010/main" val="327434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28</a:t>
            </a:fld>
            <a:endParaRPr lang="en-US" dirty="0"/>
          </a:p>
        </p:txBody>
      </p:sp>
    </p:spTree>
    <p:extLst>
      <p:ext uri="{BB962C8B-B14F-4D97-AF65-F5344CB8AC3E}">
        <p14:creationId xmlns:p14="http://schemas.microsoft.com/office/powerpoint/2010/main" val="20238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29</a:t>
            </a:fld>
            <a:endParaRPr lang="en-US" dirty="0"/>
          </a:p>
        </p:txBody>
      </p:sp>
    </p:spTree>
    <p:extLst>
      <p:ext uri="{BB962C8B-B14F-4D97-AF65-F5344CB8AC3E}">
        <p14:creationId xmlns:p14="http://schemas.microsoft.com/office/powerpoint/2010/main" val="9815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30</a:t>
            </a:fld>
            <a:endParaRPr lang="en-US" dirty="0"/>
          </a:p>
        </p:txBody>
      </p:sp>
    </p:spTree>
    <p:extLst>
      <p:ext uri="{BB962C8B-B14F-4D97-AF65-F5344CB8AC3E}">
        <p14:creationId xmlns:p14="http://schemas.microsoft.com/office/powerpoint/2010/main" val="2977387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31</a:t>
            </a:fld>
            <a:endParaRPr lang="en-US" dirty="0"/>
          </a:p>
        </p:txBody>
      </p:sp>
    </p:spTree>
    <p:extLst>
      <p:ext uri="{BB962C8B-B14F-4D97-AF65-F5344CB8AC3E}">
        <p14:creationId xmlns:p14="http://schemas.microsoft.com/office/powerpoint/2010/main" val="4244946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32</a:t>
            </a:fld>
            <a:endParaRPr lang="en-US" dirty="0"/>
          </a:p>
        </p:txBody>
      </p:sp>
    </p:spTree>
    <p:extLst>
      <p:ext uri="{BB962C8B-B14F-4D97-AF65-F5344CB8AC3E}">
        <p14:creationId xmlns:p14="http://schemas.microsoft.com/office/powerpoint/2010/main" val="173123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dirty="0"/>
          </a:p>
        </p:txBody>
      </p:sp>
    </p:spTree>
    <p:extLst>
      <p:ext uri="{BB962C8B-B14F-4D97-AF65-F5344CB8AC3E}">
        <p14:creationId xmlns:p14="http://schemas.microsoft.com/office/powerpoint/2010/main" val="3833625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33</a:t>
            </a:fld>
            <a:endParaRPr lang="en-US" dirty="0"/>
          </a:p>
        </p:txBody>
      </p:sp>
    </p:spTree>
    <p:extLst>
      <p:ext uri="{BB962C8B-B14F-4D97-AF65-F5344CB8AC3E}">
        <p14:creationId xmlns:p14="http://schemas.microsoft.com/office/powerpoint/2010/main" val="26525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34</a:t>
            </a:fld>
            <a:endParaRPr lang="en-US" dirty="0"/>
          </a:p>
        </p:txBody>
      </p:sp>
    </p:spTree>
    <p:extLst>
      <p:ext uri="{BB962C8B-B14F-4D97-AF65-F5344CB8AC3E}">
        <p14:creationId xmlns:p14="http://schemas.microsoft.com/office/powerpoint/2010/main" val="718946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35</a:t>
            </a:fld>
            <a:endParaRPr lang="en-US" dirty="0"/>
          </a:p>
        </p:txBody>
      </p:sp>
    </p:spTree>
    <p:extLst>
      <p:ext uri="{BB962C8B-B14F-4D97-AF65-F5344CB8AC3E}">
        <p14:creationId xmlns:p14="http://schemas.microsoft.com/office/powerpoint/2010/main" val="1010129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36</a:t>
            </a:fld>
            <a:endParaRPr lang="en-US" dirty="0"/>
          </a:p>
        </p:txBody>
      </p:sp>
    </p:spTree>
    <p:extLst>
      <p:ext uri="{BB962C8B-B14F-4D97-AF65-F5344CB8AC3E}">
        <p14:creationId xmlns:p14="http://schemas.microsoft.com/office/powerpoint/2010/main" val="2875368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37</a:t>
            </a:fld>
            <a:endParaRPr lang="en-US" dirty="0"/>
          </a:p>
        </p:txBody>
      </p:sp>
    </p:spTree>
    <p:extLst>
      <p:ext uri="{BB962C8B-B14F-4D97-AF65-F5344CB8AC3E}">
        <p14:creationId xmlns:p14="http://schemas.microsoft.com/office/powerpoint/2010/main" val="3832986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38</a:t>
            </a:fld>
            <a:endParaRPr lang="en-US" dirty="0"/>
          </a:p>
        </p:txBody>
      </p:sp>
    </p:spTree>
    <p:extLst>
      <p:ext uri="{BB962C8B-B14F-4D97-AF65-F5344CB8AC3E}">
        <p14:creationId xmlns:p14="http://schemas.microsoft.com/office/powerpoint/2010/main" val="16664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39</a:t>
            </a:fld>
            <a:endParaRPr lang="en-US" dirty="0"/>
          </a:p>
        </p:txBody>
      </p:sp>
    </p:spTree>
    <p:extLst>
      <p:ext uri="{BB962C8B-B14F-4D97-AF65-F5344CB8AC3E}">
        <p14:creationId xmlns:p14="http://schemas.microsoft.com/office/powerpoint/2010/main" val="3360960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40</a:t>
            </a:fld>
            <a:endParaRPr lang="en-US" dirty="0"/>
          </a:p>
        </p:txBody>
      </p:sp>
    </p:spTree>
    <p:extLst>
      <p:ext uri="{BB962C8B-B14F-4D97-AF65-F5344CB8AC3E}">
        <p14:creationId xmlns:p14="http://schemas.microsoft.com/office/powerpoint/2010/main" val="3195715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41</a:t>
            </a:fld>
            <a:endParaRPr lang="en-US" dirty="0"/>
          </a:p>
        </p:txBody>
      </p:sp>
    </p:spTree>
    <p:extLst>
      <p:ext uri="{BB962C8B-B14F-4D97-AF65-F5344CB8AC3E}">
        <p14:creationId xmlns:p14="http://schemas.microsoft.com/office/powerpoint/2010/main" val="2448793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42</a:t>
            </a:fld>
            <a:endParaRPr lang="en-US" dirty="0"/>
          </a:p>
        </p:txBody>
      </p:sp>
    </p:spTree>
    <p:extLst>
      <p:ext uri="{BB962C8B-B14F-4D97-AF65-F5344CB8AC3E}">
        <p14:creationId xmlns:p14="http://schemas.microsoft.com/office/powerpoint/2010/main" val="296911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6</a:t>
            </a:fld>
            <a:endParaRPr lang="en-US" dirty="0"/>
          </a:p>
        </p:txBody>
      </p:sp>
    </p:spTree>
    <p:extLst>
      <p:ext uri="{BB962C8B-B14F-4D97-AF65-F5344CB8AC3E}">
        <p14:creationId xmlns:p14="http://schemas.microsoft.com/office/powerpoint/2010/main" val="3317336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43</a:t>
            </a:fld>
            <a:endParaRPr lang="en-US" dirty="0"/>
          </a:p>
        </p:txBody>
      </p:sp>
    </p:spTree>
    <p:extLst>
      <p:ext uri="{BB962C8B-B14F-4D97-AF65-F5344CB8AC3E}">
        <p14:creationId xmlns:p14="http://schemas.microsoft.com/office/powerpoint/2010/main" val="1875541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44</a:t>
            </a:fld>
            <a:endParaRPr lang="en-US" dirty="0"/>
          </a:p>
        </p:txBody>
      </p:sp>
    </p:spTree>
    <p:extLst>
      <p:ext uri="{BB962C8B-B14F-4D97-AF65-F5344CB8AC3E}">
        <p14:creationId xmlns:p14="http://schemas.microsoft.com/office/powerpoint/2010/main" val="1162518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45</a:t>
            </a:fld>
            <a:endParaRPr lang="en-US" dirty="0"/>
          </a:p>
        </p:txBody>
      </p:sp>
    </p:spTree>
    <p:extLst>
      <p:ext uri="{BB962C8B-B14F-4D97-AF65-F5344CB8AC3E}">
        <p14:creationId xmlns:p14="http://schemas.microsoft.com/office/powerpoint/2010/main" val="2090649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47</a:t>
            </a:fld>
            <a:endParaRPr lang="en-US" dirty="0"/>
          </a:p>
        </p:txBody>
      </p:sp>
    </p:spTree>
    <p:extLst>
      <p:ext uri="{BB962C8B-B14F-4D97-AF65-F5344CB8AC3E}">
        <p14:creationId xmlns:p14="http://schemas.microsoft.com/office/powerpoint/2010/main" val="2943105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48</a:t>
            </a:fld>
            <a:endParaRPr lang="en-US" dirty="0"/>
          </a:p>
        </p:txBody>
      </p:sp>
    </p:spTree>
    <p:extLst>
      <p:ext uri="{BB962C8B-B14F-4D97-AF65-F5344CB8AC3E}">
        <p14:creationId xmlns:p14="http://schemas.microsoft.com/office/powerpoint/2010/main" val="346645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49</a:t>
            </a:fld>
            <a:endParaRPr lang="en-US" dirty="0"/>
          </a:p>
        </p:txBody>
      </p:sp>
    </p:spTree>
    <p:extLst>
      <p:ext uri="{BB962C8B-B14F-4D97-AF65-F5344CB8AC3E}">
        <p14:creationId xmlns:p14="http://schemas.microsoft.com/office/powerpoint/2010/main" val="161561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50</a:t>
            </a:fld>
            <a:endParaRPr lang="en-US" dirty="0"/>
          </a:p>
        </p:txBody>
      </p:sp>
    </p:spTree>
    <p:extLst>
      <p:ext uri="{BB962C8B-B14F-4D97-AF65-F5344CB8AC3E}">
        <p14:creationId xmlns:p14="http://schemas.microsoft.com/office/powerpoint/2010/main" val="903461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51</a:t>
            </a:fld>
            <a:endParaRPr lang="en-US" dirty="0"/>
          </a:p>
        </p:txBody>
      </p:sp>
    </p:spTree>
    <p:extLst>
      <p:ext uri="{BB962C8B-B14F-4D97-AF65-F5344CB8AC3E}">
        <p14:creationId xmlns:p14="http://schemas.microsoft.com/office/powerpoint/2010/main" val="31551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dirty="0"/>
          </a:p>
        </p:txBody>
      </p:sp>
    </p:spTree>
    <p:extLst>
      <p:ext uri="{BB962C8B-B14F-4D97-AF65-F5344CB8AC3E}">
        <p14:creationId xmlns:p14="http://schemas.microsoft.com/office/powerpoint/2010/main" val="267488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dirty="0"/>
          </a:p>
        </p:txBody>
      </p:sp>
    </p:spTree>
    <p:extLst>
      <p:ext uri="{BB962C8B-B14F-4D97-AF65-F5344CB8AC3E}">
        <p14:creationId xmlns:p14="http://schemas.microsoft.com/office/powerpoint/2010/main" val="91124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9</a:t>
            </a:fld>
            <a:endParaRPr lang="en-US" dirty="0"/>
          </a:p>
        </p:txBody>
      </p:sp>
    </p:spTree>
    <p:extLst>
      <p:ext uri="{BB962C8B-B14F-4D97-AF65-F5344CB8AC3E}">
        <p14:creationId xmlns:p14="http://schemas.microsoft.com/office/powerpoint/2010/main" val="167361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dirty="0"/>
          </a:p>
        </p:txBody>
      </p:sp>
    </p:spTree>
    <p:extLst>
      <p:ext uri="{BB962C8B-B14F-4D97-AF65-F5344CB8AC3E}">
        <p14:creationId xmlns:p14="http://schemas.microsoft.com/office/powerpoint/2010/main" val="321772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11</a:t>
            </a:fld>
            <a:endParaRPr lang="en-US" dirty="0"/>
          </a:p>
        </p:txBody>
      </p:sp>
    </p:spTree>
    <p:extLst>
      <p:ext uri="{BB962C8B-B14F-4D97-AF65-F5344CB8AC3E}">
        <p14:creationId xmlns:p14="http://schemas.microsoft.com/office/powerpoint/2010/main" val="42648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6304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80435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2371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49740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1820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31247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22288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7416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8414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10290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5821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1/15/2020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5646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1/15/2020</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70271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pos="1464">
          <p15:clr>
            <a:srgbClr val="F26B43"/>
          </p15:clr>
        </p15:guide>
        <p15:guide id="3" pos="7152">
          <p15:clr>
            <a:srgbClr val="F26B43"/>
          </p15:clr>
        </p15:guide>
        <p15:guide id="4" pos="9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onna.bartlett@mcph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harmacist.com/article/deprescribing-cure-disease-polypharmac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c.gov/steadi/pdf/STEADI-FactSheet-SAFEMedReview-508.pdf" TargetMode="External"/><Relationship Id="rId5" Type="http://schemas.openxmlformats.org/officeDocument/2006/relationships/image" Target="../media/image22.tmp"/><Relationship Id="rId4" Type="http://schemas.openxmlformats.org/officeDocument/2006/relationships/image" Target="../media/image21.tm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riugm.qc.ca/fichier/pdf/BENZOeng.pdf" TargetMode="External"/><Relationship Id="rId4" Type="http://schemas.openxmlformats.org/officeDocument/2006/relationships/image" Target="../media/image24.tmp"/></Relationships>
</file>

<file path=ppt/slides/_rels/slide2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image" Target="../media/image3.tmp"/><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donna.bartlett@mcph.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hoosingwisely.org/wp-content/uploads/2015/01/Choosing-Wisely-Recommendations.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guideline.gov/summaries/summary/49933/american-geriatrics-society-2015-updated-beers-criteria-for-potentially-inappropriate-medication-use-in-older-adults" TargetMode="External"/><Relationship Id="rId4" Type="http://schemas.openxmlformats.org/officeDocument/2006/relationships/hyperlink" Target="https://www.pharmacist.com/article/deprescribing-cure-disease-polypharmacy"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hyperlink" Target="https://deprescribing.org/resources/deprescribing-guidelines-algorithm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cdc.gov/steadi/pdf/STEADI-FactSheet-SAFEMedReview-508.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file:///C:\Users\donna.bartlett\AppData\Local\Temp\STOPIT%20review%20form%20for%20outpats%20v2%205%202015-1.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1400"/>
            <a:ext cx="12192000" cy="2708564"/>
          </a:xfrm>
        </p:spPr>
        <p:txBody>
          <a:bodyPr>
            <a:normAutofit/>
          </a:bodyPr>
          <a:lstStyle/>
          <a:p>
            <a:r>
              <a:rPr lang="en-US" sz="4800" dirty="0"/>
              <a:t>From Polypharmacy to Deprescribing:</a:t>
            </a:r>
            <a:br>
              <a:rPr lang="en-US" sz="4800" dirty="0"/>
            </a:br>
            <a:r>
              <a:rPr lang="en-US" sz="5400" dirty="0"/>
              <a:t>A Wise Choice </a:t>
            </a:r>
            <a:br>
              <a:rPr lang="en-US" sz="5400" dirty="0"/>
            </a:br>
            <a:endParaRPr lang="en-US" sz="5400" dirty="0"/>
          </a:p>
        </p:txBody>
      </p:sp>
      <p:sp>
        <p:nvSpPr>
          <p:cNvPr id="3" name="Subtitle 2"/>
          <p:cNvSpPr>
            <a:spLocks noGrp="1"/>
          </p:cNvSpPr>
          <p:nvPr>
            <p:ph type="subTitle" idx="1"/>
          </p:nvPr>
        </p:nvSpPr>
        <p:spPr/>
        <p:txBody>
          <a:bodyPr/>
          <a:lstStyle/>
          <a:p>
            <a:r>
              <a:rPr lang="en-US" dirty="0"/>
              <a:t>Donna Bartlett PharmD, BCGP</a:t>
            </a:r>
          </a:p>
          <a:p>
            <a:r>
              <a:rPr lang="en-US" dirty="0">
                <a:hlinkClick r:id="rId3"/>
              </a:rPr>
              <a:t>donna.bartlett@mcphs.edu</a:t>
            </a:r>
            <a:r>
              <a:rPr lang="en-US" dirty="0"/>
              <a:t> </a:t>
            </a:r>
          </a:p>
          <a:p>
            <a:r>
              <a:rPr lang="en-US" dirty="0"/>
              <a:t>June 2019</a:t>
            </a:r>
          </a:p>
        </p:txBody>
      </p:sp>
    </p:spTree>
    <p:extLst>
      <p:ext uri="{BB962C8B-B14F-4D97-AF65-F5344CB8AC3E}">
        <p14:creationId xmlns:p14="http://schemas.microsoft.com/office/powerpoint/2010/main" val="130810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47452" y="1862538"/>
            <a:ext cx="6541873" cy="3676740"/>
          </a:xfrm>
          <a:prstGeom prst="rect">
            <a:avLst/>
          </a:prstGeom>
        </p:spPr>
      </p:pic>
      <p:sp>
        <p:nvSpPr>
          <p:cNvPr id="2" name="Title 1"/>
          <p:cNvSpPr>
            <a:spLocks noGrp="1"/>
          </p:cNvSpPr>
          <p:nvPr>
            <p:ph type="title"/>
          </p:nvPr>
        </p:nvSpPr>
        <p:spPr>
          <a:xfrm>
            <a:off x="1562100" y="390525"/>
            <a:ext cx="10261600" cy="1325563"/>
          </a:xfrm>
        </p:spPr>
        <p:txBody>
          <a:bodyPr>
            <a:normAutofit fontScale="90000"/>
          </a:bodyPr>
          <a:lstStyle/>
          <a:p>
            <a:r>
              <a:rPr lang="en-US" dirty="0"/>
              <a:t>Who is Responsible for Adherence and Suboptimal Dosing?</a:t>
            </a:r>
          </a:p>
        </p:txBody>
      </p:sp>
      <p:pic>
        <p:nvPicPr>
          <p:cNvPr id="4" name="Content Placeholder 3"/>
          <p:cNvPicPr>
            <a:picLocks noGrp="1" noChangeAspect="1"/>
          </p:cNvPicPr>
          <p:nvPr>
            <p:ph idx="1"/>
          </p:nvPr>
        </p:nvPicPr>
        <p:blipFill>
          <a:blip r:embed="rId4"/>
          <a:stretch>
            <a:fillRect/>
          </a:stretch>
        </p:blipFill>
        <p:spPr>
          <a:xfrm>
            <a:off x="1219848" y="1862538"/>
            <a:ext cx="2627604" cy="1737511"/>
          </a:xfrm>
          <a:prstGeom prst="rect">
            <a:avLst/>
          </a:prstGeom>
        </p:spPr>
      </p:pic>
      <p:pic>
        <p:nvPicPr>
          <p:cNvPr id="5" name="Picture 4"/>
          <p:cNvPicPr>
            <a:picLocks noChangeAspect="1"/>
          </p:cNvPicPr>
          <p:nvPr/>
        </p:nvPicPr>
        <p:blipFill>
          <a:blip r:embed="rId5"/>
          <a:stretch>
            <a:fillRect/>
          </a:stretch>
        </p:blipFill>
        <p:spPr>
          <a:xfrm>
            <a:off x="1562100" y="4633943"/>
            <a:ext cx="3889585" cy="1810669"/>
          </a:xfrm>
          <a:prstGeom prst="rect">
            <a:avLst/>
          </a:prstGeom>
        </p:spPr>
      </p:pic>
      <p:pic>
        <p:nvPicPr>
          <p:cNvPr id="7" name="Picture 6"/>
          <p:cNvPicPr>
            <a:picLocks noChangeAspect="1"/>
          </p:cNvPicPr>
          <p:nvPr/>
        </p:nvPicPr>
        <p:blipFill>
          <a:blip r:embed="rId6"/>
          <a:stretch>
            <a:fillRect/>
          </a:stretch>
        </p:blipFill>
        <p:spPr>
          <a:xfrm>
            <a:off x="8317229" y="3298460"/>
            <a:ext cx="3029975" cy="1511939"/>
          </a:xfrm>
          <a:prstGeom prst="rect">
            <a:avLst/>
          </a:prstGeom>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2314" y="3308265"/>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4714" y="3460665"/>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9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099" y="337829"/>
            <a:ext cx="9029700" cy="1325563"/>
          </a:xfrm>
        </p:spPr>
        <p:txBody>
          <a:bodyPr/>
          <a:lstStyle/>
          <a:p>
            <a:r>
              <a:rPr lang="en-US" dirty="0"/>
              <a:t>Medication Appropriateness Index</a:t>
            </a:r>
          </a:p>
        </p:txBody>
      </p:sp>
      <p:pic>
        <p:nvPicPr>
          <p:cNvPr id="4" name="Content Placeholder 3"/>
          <p:cNvPicPr>
            <a:picLocks noGrp="1" noChangeAspect="1"/>
          </p:cNvPicPr>
          <p:nvPr>
            <p:ph idx="1"/>
          </p:nvPr>
        </p:nvPicPr>
        <p:blipFill>
          <a:blip r:embed="rId3"/>
          <a:stretch>
            <a:fillRect/>
          </a:stretch>
        </p:blipFill>
        <p:spPr>
          <a:xfrm>
            <a:off x="2661845" y="1825625"/>
            <a:ext cx="7592209" cy="4351338"/>
          </a:xfrm>
          <a:prstGeom prst="rect">
            <a:avLst/>
          </a:prstGeom>
        </p:spPr>
      </p:pic>
      <p:sp>
        <p:nvSpPr>
          <p:cNvPr id="3" name="TextBox 2"/>
          <p:cNvSpPr txBox="1"/>
          <p:nvPr/>
        </p:nvSpPr>
        <p:spPr>
          <a:xfrm>
            <a:off x="2221173" y="6176963"/>
            <a:ext cx="9235554" cy="646331"/>
          </a:xfrm>
          <a:prstGeom prst="rect">
            <a:avLst/>
          </a:prstGeom>
          <a:noFill/>
          <a:ln>
            <a:solidFill>
              <a:schemeClr val="bg2"/>
            </a:solidFill>
          </a:ln>
        </p:spPr>
        <p:txBody>
          <a:bodyPr wrap="square" rtlCol="0" anchor="ctr" anchorCtr="1">
            <a:spAutoFit/>
          </a:bodyPr>
          <a:lstStyle/>
          <a:p>
            <a:r>
              <a:rPr lang="en-US" i="1" dirty="0"/>
              <a:t>Hutchinson LC, Sleeper RB. Polypharmacy and other forms of suboptimal drug use in older patients. In: Fundamentals of Geriatric Pharmacotherapy. ASHP. Bethesda, MD.2010:p.109-120.</a:t>
            </a:r>
          </a:p>
        </p:txBody>
      </p:sp>
    </p:spTree>
    <p:extLst>
      <p:ext uri="{BB962C8B-B14F-4D97-AF65-F5344CB8AC3E}">
        <p14:creationId xmlns:p14="http://schemas.microsoft.com/office/powerpoint/2010/main" val="343068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100" y="1825625"/>
            <a:ext cx="9791700" cy="4907684"/>
          </a:xfrm>
        </p:spPr>
        <p:txBody>
          <a:bodyPr>
            <a:normAutofit/>
          </a:bodyPr>
          <a:lstStyle/>
          <a:p>
            <a:r>
              <a:rPr lang="en-US" sz="4000" i="1" dirty="0"/>
              <a:t>If </a:t>
            </a:r>
            <a:r>
              <a:rPr lang="en-US" sz="4000" b="1" i="1" dirty="0"/>
              <a:t>Polypharmacy</a:t>
            </a:r>
            <a:r>
              <a:rPr lang="en-US" sz="4000" i="1" dirty="0"/>
              <a:t> is the disease/condition </a:t>
            </a:r>
          </a:p>
          <a:p>
            <a:pPr marL="0" indent="0">
              <a:buNone/>
            </a:pPr>
            <a:r>
              <a:rPr lang="en-US" sz="4000" i="1" dirty="0"/>
              <a:t>	then </a:t>
            </a:r>
            <a:r>
              <a:rPr lang="en-US" sz="4000" b="1" i="1" dirty="0"/>
              <a:t>Deprescribing</a:t>
            </a:r>
            <a:r>
              <a:rPr lang="en-US" sz="4000" i="1" dirty="0"/>
              <a:t> is the treatment/cure.</a:t>
            </a:r>
          </a:p>
          <a:p>
            <a:pPr marL="0" indent="0">
              <a:buNone/>
            </a:pPr>
            <a:r>
              <a:rPr lang="en-US" sz="4000" i="1" dirty="0"/>
              <a:t>		- </a:t>
            </a:r>
            <a:r>
              <a:rPr lang="en-US" sz="3600" i="1" dirty="0"/>
              <a:t>Andrew Whitman, PharmD</a:t>
            </a:r>
          </a:p>
          <a:p>
            <a:endParaRPr lang="en-US" sz="3600" i="1" dirty="0"/>
          </a:p>
          <a:p>
            <a:endParaRPr lang="en-US" sz="3600" i="1" dirty="0"/>
          </a:p>
          <a:p>
            <a:endParaRPr lang="en-US" sz="3600" i="1" dirty="0"/>
          </a:p>
          <a:p>
            <a:r>
              <a:rPr lang="en-US" sz="1800" i="1" dirty="0"/>
              <a:t>D’Arrigo T. APhA Deprescribing is the cure for ‘disease’ of polypharmacy. November 27, 2018.  </a:t>
            </a:r>
            <a:r>
              <a:rPr lang="en-US" sz="1800" i="1" dirty="0">
                <a:hlinkClick r:id="rId2"/>
              </a:rPr>
              <a:t>https://www.pharmacist.com/article/deprescribing-cure-disease-polypharmacy</a:t>
            </a:r>
            <a:r>
              <a:rPr lang="en-US" sz="1800" i="1" dirty="0"/>
              <a:t> .</a:t>
            </a:r>
          </a:p>
        </p:txBody>
      </p:sp>
    </p:spTree>
    <p:extLst>
      <p:ext uri="{BB962C8B-B14F-4D97-AF65-F5344CB8AC3E}">
        <p14:creationId xmlns:p14="http://schemas.microsoft.com/office/powerpoint/2010/main" val="251590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92420"/>
            <a:ext cx="9029700" cy="1325563"/>
          </a:xfrm>
        </p:spPr>
        <p:txBody>
          <a:bodyPr/>
          <a:lstStyle/>
          <a:p>
            <a:r>
              <a:rPr lang="en-US" dirty="0"/>
              <a:t>Deprescribing Description</a:t>
            </a:r>
          </a:p>
        </p:txBody>
      </p:sp>
      <p:sp>
        <p:nvSpPr>
          <p:cNvPr id="3" name="Content Placeholder 2"/>
          <p:cNvSpPr>
            <a:spLocks noGrp="1"/>
          </p:cNvSpPr>
          <p:nvPr>
            <p:ph idx="1"/>
          </p:nvPr>
        </p:nvSpPr>
        <p:spPr/>
        <p:txBody>
          <a:bodyPr/>
          <a:lstStyle/>
          <a:p>
            <a:r>
              <a:rPr lang="en-US" dirty="0"/>
              <a:t>Stopping of medication</a:t>
            </a:r>
          </a:p>
          <a:p>
            <a:r>
              <a:rPr lang="en-US" dirty="0"/>
              <a:t>Decreased dose of medication</a:t>
            </a:r>
          </a:p>
          <a:p>
            <a:r>
              <a:rPr lang="en-US" dirty="0"/>
              <a:t>Changing a medication to a safer alternative</a:t>
            </a:r>
          </a:p>
          <a:p>
            <a:r>
              <a:rPr lang="en-US" dirty="0"/>
              <a:t>De-escalation of medication</a:t>
            </a:r>
          </a:p>
          <a:p>
            <a:endParaRPr lang="en-US" dirty="0"/>
          </a:p>
          <a:p>
            <a:endParaRPr lang="en-US" dirty="0"/>
          </a:p>
        </p:txBody>
      </p:sp>
    </p:spTree>
    <p:extLst>
      <p:ext uri="{BB962C8B-B14F-4D97-AF65-F5344CB8AC3E}">
        <p14:creationId xmlns:p14="http://schemas.microsoft.com/office/powerpoint/2010/main" val="101809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Discontinuing Medications</a:t>
            </a:r>
          </a:p>
        </p:txBody>
      </p:sp>
      <p:sp>
        <p:nvSpPr>
          <p:cNvPr id="3" name="Content Placeholder 2"/>
          <p:cNvSpPr>
            <a:spLocks noGrp="1"/>
          </p:cNvSpPr>
          <p:nvPr>
            <p:ph idx="1"/>
          </p:nvPr>
        </p:nvSpPr>
        <p:spPr>
          <a:xfrm>
            <a:off x="2447778" y="1825625"/>
            <a:ext cx="8906022" cy="4351338"/>
          </a:xfrm>
        </p:spPr>
        <p:txBody>
          <a:bodyPr/>
          <a:lstStyle/>
          <a:p>
            <a:pPr marL="798513" lvl="0" indent="-45085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solidFill>
                  <a:prstClr val="black"/>
                </a:solidFill>
                <a:latin typeface="Arial"/>
                <a:ea typeface="ＭＳ Ｐゴシック" charset="0"/>
                <a:cs typeface="Arial"/>
              </a:rPr>
              <a:t>Beers Criteria</a:t>
            </a:r>
          </a:p>
          <a:p>
            <a:pPr marL="798513" lvl="0" indent="-45085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solidFill>
                  <a:prstClr val="black"/>
                </a:solidFill>
                <a:latin typeface="Arial"/>
                <a:ea typeface="ＭＳ Ｐゴシック" charset="0"/>
                <a:cs typeface="Arial"/>
              </a:rPr>
              <a:t>STOPP and START</a:t>
            </a:r>
          </a:p>
          <a:p>
            <a:pPr marL="1255713" lvl="1" indent="-45085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000" dirty="0">
                <a:solidFill>
                  <a:prstClr val="black"/>
                </a:solidFill>
                <a:latin typeface="Arial"/>
                <a:ea typeface="ＭＳ Ｐゴシック" charset="0"/>
                <a:cs typeface="Arial"/>
              </a:rPr>
              <a:t>Screening Tool of Older People's Prescriptions (STOPP) and Screening Tool to Alert to Right Treatment (START) </a:t>
            </a:r>
          </a:p>
          <a:p>
            <a:pPr marL="798513" lvl="0" indent="-45085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solidFill>
                  <a:prstClr val="black"/>
                </a:solidFill>
                <a:latin typeface="Arial"/>
                <a:ea typeface="ＭＳ Ｐゴシック" charset="0"/>
                <a:cs typeface="Arial"/>
              </a:rPr>
              <a:t>Alternative meds</a:t>
            </a:r>
          </a:p>
          <a:p>
            <a:pPr marL="798513" lvl="0" indent="-45085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solidFill>
                  <a:prstClr val="black"/>
                </a:solidFill>
                <a:latin typeface="Arial"/>
                <a:ea typeface="ＭＳ Ｐゴシック" charset="0"/>
                <a:cs typeface="Arial"/>
              </a:rPr>
              <a:t>Taper or not?</a:t>
            </a:r>
          </a:p>
          <a:p>
            <a:pPr marL="798513" lvl="0" indent="-45085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solidFill>
                  <a:prstClr val="black"/>
                </a:solidFill>
                <a:latin typeface="Arial"/>
                <a:ea typeface="ＭＳ Ｐゴシック" charset="0"/>
                <a:cs typeface="Arial"/>
              </a:rPr>
              <a:t>All at once or one at a time?</a:t>
            </a:r>
          </a:p>
          <a:p>
            <a:endParaRPr lang="en-US" dirty="0"/>
          </a:p>
        </p:txBody>
      </p:sp>
    </p:spTree>
    <p:extLst>
      <p:ext uri="{BB962C8B-B14F-4D97-AF65-F5344CB8AC3E}">
        <p14:creationId xmlns:p14="http://schemas.microsoft.com/office/powerpoint/2010/main" val="48807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365125"/>
            <a:ext cx="9029700" cy="1325563"/>
          </a:xfrm>
        </p:spPr>
        <p:txBody>
          <a:bodyPr/>
          <a:lstStyle/>
          <a:p>
            <a:r>
              <a:rPr lang="en-US" dirty="0"/>
              <a:t>TJ, 71yo male</a:t>
            </a:r>
          </a:p>
        </p:txBody>
      </p:sp>
      <p:sp>
        <p:nvSpPr>
          <p:cNvPr id="3" name="Content Placeholder 2"/>
          <p:cNvSpPr>
            <a:spLocks noGrp="1"/>
          </p:cNvSpPr>
          <p:nvPr>
            <p:ph idx="1"/>
          </p:nvPr>
        </p:nvSpPr>
        <p:spPr/>
        <p:txBody>
          <a:bodyPr>
            <a:normAutofit fontScale="92500" lnSpcReduction="10000"/>
          </a:bodyPr>
          <a:lstStyle/>
          <a:p>
            <a:r>
              <a:rPr lang="en-US" dirty="0"/>
              <a:t>Medication List:</a:t>
            </a:r>
          </a:p>
          <a:p>
            <a:pPr marL="0" indent="0">
              <a:buNone/>
            </a:pPr>
            <a:r>
              <a:rPr lang="en-US" dirty="0"/>
              <a:t>	Rosuvastatin 20mg one tablet daily</a:t>
            </a:r>
          </a:p>
          <a:p>
            <a:pPr marL="0" indent="0">
              <a:buNone/>
            </a:pPr>
            <a:r>
              <a:rPr lang="en-US" dirty="0"/>
              <a:t>	Niacin ER 500mg one tablet daily</a:t>
            </a:r>
          </a:p>
          <a:p>
            <a:pPr marL="0" indent="0">
              <a:buNone/>
            </a:pPr>
            <a:r>
              <a:rPr lang="en-US" dirty="0"/>
              <a:t>	Ezetimibe 10mg one tablet daily</a:t>
            </a:r>
          </a:p>
          <a:p>
            <a:pPr marL="0" indent="0">
              <a:buNone/>
            </a:pPr>
            <a:r>
              <a:rPr lang="en-US" dirty="0"/>
              <a:t>	Aspirin 81mg one tablet daily</a:t>
            </a:r>
          </a:p>
          <a:p>
            <a:pPr marL="0" indent="0">
              <a:buNone/>
            </a:pPr>
            <a:r>
              <a:rPr lang="en-US" dirty="0"/>
              <a:t>	Lisinopril 10mg one tablet daily</a:t>
            </a:r>
          </a:p>
          <a:p>
            <a:pPr marL="0" indent="0">
              <a:buNone/>
            </a:pPr>
            <a:r>
              <a:rPr lang="en-US" dirty="0"/>
              <a:t>	Pantoprazole 40mg one tablet daily</a:t>
            </a:r>
          </a:p>
          <a:p>
            <a:pPr marL="0" indent="0">
              <a:buNone/>
            </a:pPr>
            <a:r>
              <a:rPr lang="en-US" dirty="0"/>
              <a:t>	</a:t>
            </a:r>
          </a:p>
          <a:p>
            <a:pPr marL="0" indent="0">
              <a:buNone/>
            </a:pPr>
            <a:r>
              <a:rPr lang="en-US" dirty="0"/>
              <a:t>		Is TJ a candidate for deprescribing?	</a:t>
            </a:r>
          </a:p>
          <a:p>
            <a:pPr marL="0" indent="0">
              <a:buNone/>
            </a:pPr>
            <a:r>
              <a:rPr lang="en-US" dirty="0"/>
              <a:t>	</a:t>
            </a:r>
          </a:p>
        </p:txBody>
      </p:sp>
    </p:spTree>
    <p:extLst>
      <p:ext uri="{BB962C8B-B14F-4D97-AF65-F5344CB8AC3E}">
        <p14:creationId xmlns:p14="http://schemas.microsoft.com/office/powerpoint/2010/main" val="22576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when to stop meds</a:t>
            </a:r>
          </a:p>
        </p:txBody>
      </p:sp>
      <p:sp>
        <p:nvSpPr>
          <p:cNvPr id="3" name="Content Placeholder 2"/>
          <p:cNvSpPr>
            <a:spLocks noGrp="1"/>
          </p:cNvSpPr>
          <p:nvPr>
            <p:ph idx="1"/>
          </p:nvPr>
        </p:nvSpPr>
        <p:spPr>
          <a:xfrm>
            <a:off x="2546252" y="1463040"/>
            <a:ext cx="8807548" cy="5120639"/>
          </a:xfrm>
        </p:spPr>
        <p:txBody>
          <a:bodyPr>
            <a:normAutofit fontScale="92500" lnSpcReduction="10000"/>
          </a:bodyPr>
          <a:lstStyle/>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Review all medications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Identify risk of medications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Estimate life expectancy</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Define care goals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Verify current indications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Determine need for preventative care</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Determine benefit-harm of meds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Review/rank the meds according to need/usefulness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Identify drugs to target for discontinuation</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Implement plan for discontinuation</a:t>
            </a:r>
          </a:p>
          <a:p>
            <a:endParaRPr lang="en-US" dirty="0"/>
          </a:p>
        </p:txBody>
      </p:sp>
      <p:pic>
        <p:nvPicPr>
          <p:cNvPr id="4" name="Picture 3"/>
          <p:cNvPicPr>
            <a:picLocks noChangeAspect="1"/>
          </p:cNvPicPr>
          <p:nvPr/>
        </p:nvPicPr>
        <p:blipFill>
          <a:blip r:embed="rId3"/>
          <a:stretch>
            <a:fillRect/>
          </a:stretch>
        </p:blipFill>
        <p:spPr>
          <a:xfrm>
            <a:off x="621987" y="1690687"/>
            <a:ext cx="1924265" cy="4546339"/>
          </a:xfrm>
          <a:prstGeom prst="rect">
            <a:avLst/>
          </a:prstGeom>
        </p:spPr>
      </p:pic>
      <p:sp>
        <p:nvSpPr>
          <p:cNvPr id="5" name="TextBox 4"/>
          <p:cNvSpPr txBox="1"/>
          <p:nvPr/>
        </p:nvSpPr>
        <p:spPr>
          <a:xfrm>
            <a:off x="621987" y="6260514"/>
            <a:ext cx="11442634" cy="646331"/>
          </a:xfrm>
          <a:prstGeom prst="rect">
            <a:avLst/>
          </a:prstGeom>
          <a:noFill/>
          <a:ln>
            <a:solidFill>
              <a:schemeClr val="bg2"/>
            </a:solidFill>
          </a:ln>
        </p:spPr>
        <p:txBody>
          <a:bodyPr wrap="square" rtlCol="0" anchor="ctr" anchorCtr="1">
            <a:spAutoFit/>
          </a:bodyPr>
          <a:lstStyle/>
          <a:p>
            <a:r>
              <a:rPr lang="en-US" i="1" dirty="0"/>
              <a:t>Scott IA, Gray LC, Martin JH, et al. Deciding when to stop: towards evidence-based deprescribing of drugs in older populations. Evid Based Med 2013;18:121-124.</a:t>
            </a:r>
          </a:p>
        </p:txBody>
      </p:sp>
    </p:spTree>
    <p:extLst>
      <p:ext uri="{BB962C8B-B14F-4D97-AF65-F5344CB8AC3E}">
        <p14:creationId xmlns:p14="http://schemas.microsoft.com/office/powerpoint/2010/main" val="371286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Determine Drug Utility</a:t>
            </a:r>
            <a:br>
              <a:rPr lang="en-US" dirty="0"/>
            </a:br>
            <a:endParaRPr lang="en-US" dirty="0"/>
          </a:p>
        </p:txBody>
      </p:sp>
      <p:sp>
        <p:nvSpPr>
          <p:cNvPr id="3" name="Content Placeholder 2"/>
          <p:cNvSpPr>
            <a:spLocks noGrp="1"/>
          </p:cNvSpPr>
          <p:nvPr>
            <p:ph idx="1"/>
          </p:nvPr>
        </p:nvSpPr>
        <p:spPr>
          <a:xfrm>
            <a:off x="1692322" y="1473932"/>
            <a:ext cx="9661478" cy="5250425"/>
          </a:xfrm>
        </p:spPr>
        <p:txBody>
          <a:bodyPr>
            <a:normAutofit/>
          </a:bodyPr>
          <a:lstStyle/>
          <a:p>
            <a:pPr marL="1146175" lvl="1" indent="-347663">
              <a:spcBef>
                <a:spcPts val="0"/>
              </a:spcBef>
              <a:spcAft>
                <a:spcPts val="200"/>
              </a:spcAft>
              <a:buClr>
                <a:prstClr val="white">
                  <a:lumMod val="75000"/>
                </a:prstClr>
              </a:buClr>
              <a:buFont typeface="Wingdings" panose="05000000000000000000" pitchFamily="2" charset="2"/>
              <a:buChar char="Ø"/>
            </a:pPr>
            <a:r>
              <a:rPr lang="en-US" b="1" dirty="0">
                <a:solidFill>
                  <a:prstClr val="black"/>
                </a:solidFill>
                <a:latin typeface="Arial"/>
                <a:cs typeface="Arial"/>
              </a:rPr>
              <a:t>Strength of indication </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Provides immediate relief</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Effective for an acute condition</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Effective for a chronic condition</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Has potential to prevent serious disease</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Unlikely useful in short or long term use</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A non-drug therapy could be used</a:t>
            </a:r>
          </a:p>
          <a:p>
            <a:pPr marL="1146175" lvl="1" indent="-347663">
              <a:spcBef>
                <a:spcPts val="0"/>
              </a:spcBef>
              <a:spcAft>
                <a:spcPts val="200"/>
              </a:spcAft>
              <a:buClr>
                <a:prstClr val="white">
                  <a:lumMod val="75000"/>
                </a:prstClr>
              </a:buClr>
              <a:buFont typeface="Wingdings" panose="05000000000000000000" pitchFamily="2" charset="2"/>
              <a:buChar char="Ø"/>
            </a:pPr>
            <a:r>
              <a:rPr lang="en-US" b="1" dirty="0">
                <a:solidFill>
                  <a:prstClr val="black"/>
                </a:solidFill>
                <a:latin typeface="Arial"/>
                <a:cs typeface="Arial"/>
              </a:rPr>
              <a:t>Likelihood of misuse, toxicity, non-adherence</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Little benefit with high risk of toxicity</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Duplicate therapy</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Prescribed for adverse drug reaction (prescribing cascade)</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Risk of drug-drug or drug-disease interactions</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Multiple doses per day</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Could be provided as a combined medication</a:t>
            </a:r>
          </a:p>
          <a:p>
            <a:pPr marL="1603375" lvl="2" indent="-347663">
              <a:spcBef>
                <a:spcPts val="0"/>
              </a:spcBef>
              <a:spcAft>
                <a:spcPts val="200"/>
              </a:spcAft>
              <a:buClr>
                <a:prstClr val="white">
                  <a:lumMod val="75000"/>
                </a:prstClr>
              </a:buClr>
              <a:buFont typeface="Wingdings" panose="05000000000000000000" pitchFamily="2" charset="2"/>
              <a:buChar char="Ø"/>
            </a:pPr>
            <a:r>
              <a:rPr lang="en-US" dirty="0">
                <a:solidFill>
                  <a:prstClr val="black"/>
                </a:solidFill>
                <a:latin typeface="Arial"/>
                <a:cs typeface="Arial"/>
              </a:rPr>
              <a:t>Causing adherence issues</a:t>
            </a:r>
          </a:p>
          <a:p>
            <a:endParaRPr lang="en-US" dirty="0"/>
          </a:p>
        </p:txBody>
      </p:sp>
      <p:sp>
        <p:nvSpPr>
          <p:cNvPr id="4" name="TextBox 3"/>
          <p:cNvSpPr txBox="1"/>
          <p:nvPr/>
        </p:nvSpPr>
        <p:spPr>
          <a:xfrm>
            <a:off x="1201003" y="6078026"/>
            <a:ext cx="10699845" cy="646331"/>
          </a:xfrm>
          <a:prstGeom prst="rect">
            <a:avLst/>
          </a:prstGeom>
          <a:noFill/>
          <a:ln>
            <a:solidFill>
              <a:schemeClr val="bg2"/>
            </a:solidFill>
          </a:ln>
        </p:spPr>
        <p:txBody>
          <a:bodyPr wrap="square" rtlCol="0" anchor="ctr" anchorCtr="1">
            <a:spAutoFit/>
          </a:bodyPr>
          <a:lstStyle/>
          <a:p>
            <a:r>
              <a:rPr lang="en-US" i="1" dirty="0"/>
              <a:t>Scott IA, Gray LC, Martin JH, et al. Deciding when to stop: towards evidence-based deprescribing of drugs in older populations. Evid Based Med 2013;18:121-124.</a:t>
            </a:r>
          </a:p>
        </p:txBody>
      </p:sp>
    </p:spTree>
    <p:extLst>
      <p:ext uri="{BB962C8B-B14F-4D97-AF65-F5344CB8AC3E}">
        <p14:creationId xmlns:p14="http://schemas.microsoft.com/office/powerpoint/2010/main" val="25860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when to stop meds</a:t>
            </a:r>
          </a:p>
        </p:txBody>
      </p:sp>
      <p:sp>
        <p:nvSpPr>
          <p:cNvPr id="3" name="Content Placeholder 2"/>
          <p:cNvSpPr>
            <a:spLocks noGrp="1"/>
          </p:cNvSpPr>
          <p:nvPr>
            <p:ph idx="1"/>
          </p:nvPr>
        </p:nvSpPr>
        <p:spPr/>
        <p:txBody>
          <a:bodyPr/>
          <a:lstStyle/>
          <a:p>
            <a:pPr marL="798513" lvl="0" indent="-450850">
              <a:spcBef>
                <a:spcPts val="1800"/>
              </a:spcBef>
              <a:buClr>
                <a:prstClr val="white">
                  <a:lumMod val="75000"/>
                </a:prstClr>
              </a:buClr>
              <a:buSzPct val="85000"/>
              <a:buFont typeface="Wingdings" panose="05000000000000000000" pitchFamily="2" charset="2"/>
              <a:buChar char="Ø"/>
            </a:pPr>
            <a:r>
              <a:rPr lang="en-US" sz="2400" b="1" dirty="0">
                <a:solidFill>
                  <a:prstClr val="black"/>
                </a:solidFill>
                <a:latin typeface="Arial"/>
                <a:cs typeface="Arial"/>
              </a:rPr>
              <a:t>Meds that require slow discontinuation </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Cardiovascular</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Anticonvulsants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Antidepressants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Antipsychotics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Anticholinergics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Benzodiazepines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Corticosteroids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Digoxin</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Diuretics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Narcotics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NSAIDS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(and….PPIs)</a:t>
            </a:r>
          </a:p>
          <a:p>
            <a:endParaRPr lang="en-US" dirty="0"/>
          </a:p>
        </p:txBody>
      </p:sp>
      <p:sp>
        <p:nvSpPr>
          <p:cNvPr id="4" name="TextBox 3"/>
          <p:cNvSpPr txBox="1"/>
          <p:nvPr/>
        </p:nvSpPr>
        <p:spPr>
          <a:xfrm>
            <a:off x="95534" y="5274439"/>
            <a:ext cx="45719" cy="369332"/>
          </a:xfrm>
          <a:prstGeom prst="rect">
            <a:avLst/>
          </a:prstGeom>
          <a:noFill/>
          <a:ln>
            <a:solidFill>
              <a:schemeClr val="bg2"/>
            </a:solidFill>
          </a:ln>
        </p:spPr>
        <p:txBody>
          <a:bodyPr wrap="square" rtlCol="0" anchor="ctr" anchorCtr="1">
            <a:spAutoFit/>
          </a:bodyPr>
          <a:lstStyle/>
          <a:p>
            <a:endParaRPr lang="en-US" dirty="0"/>
          </a:p>
        </p:txBody>
      </p:sp>
      <p:sp>
        <p:nvSpPr>
          <p:cNvPr id="5" name="TextBox 4"/>
          <p:cNvSpPr txBox="1"/>
          <p:nvPr/>
        </p:nvSpPr>
        <p:spPr>
          <a:xfrm>
            <a:off x="1719618" y="6115842"/>
            <a:ext cx="9935570" cy="646331"/>
          </a:xfrm>
          <a:prstGeom prst="rect">
            <a:avLst/>
          </a:prstGeom>
          <a:noFill/>
          <a:ln>
            <a:solidFill>
              <a:schemeClr val="bg2"/>
            </a:solidFill>
          </a:ln>
        </p:spPr>
        <p:txBody>
          <a:bodyPr wrap="square" rtlCol="0" anchor="ctr" anchorCtr="1">
            <a:spAutoFit/>
          </a:bodyPr>
          <a:lstStyle/>
          <a:p>
            <a:r>
              <a:rPr lang="en-US" i="1" dirty="0"/>
              <a:t>Scott IA, Gray LC, Martin JH, et al. Deciding when to stop: towards evidence-based deprescribing of drugs in older populations. Evid Based Med 2013;18:121-124.</a:t>
            </a:r>
          </a:p>
        </p:txBody>
      </p:sp>
    </p:spTree>
    <p:extLst>
      <p:ext uri="{BB962C8B-B14F-4D97-AF65-F5344CB8AC3E}">
        <p14:creationId xmlns:p14="http://schemas.microsoft.com/office/powerpoint/2010/main" val="121158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337829"/>
            <a:ext cx="9029700" cy="1325563"/>
          </a:xfrm>
        </p:spPr>
        <p:txBody>
          <a:bodyPr/>
          <a:lstStyle/>
          <a:p>
            <a:r>
              <a:rPr lang="en-US" dirty="0"/>
              <a:t>PPI Deprescribing</a:t>
            </a:r>
          </a:p>
        </p:txBody>
      </p:sp>
      <p:sp>
        <p:nvSpPr>
          <p:cNvPr id="3" name="Content Placeholder 2"/>
          <p:cNvSpPr>
            <a:spLocks noGrp="1"/>
          </p:cNvSpPr>
          <p:nvPr>
            <p:ph idx="1"/>
          </p:nvPr>
        </p:nvSpPr>
        <p:spPr/>
        <p:txBody>
          <a:bodyPr>
            <a:normAutofit fontScale="92500" lnSpcReduction="20000"/>
          </a:bodyPr>
          <a:lstStyle/>
          <a:p>
            <a:r>
              <a:rPr lang="en-US" dirty="0"/>
              <a:t>Continuation of use despite indication</a:t>
            </a:r>
          </a:p>
          <a:p>
            <a:r>
              <a:rPr lang="en-US" dirty="0"/>
              <a:t>Inappropriate initiation </a:t>
            </a:r>
          </a:p>
          <a:p>
            <a:r>
              <a:rPr lang="en-US" dirty="0"/>
              <a:t>No clear indication for continuation post-hospital discharge</a:t>
            </a:r>
          </a:p>
          <a:p>
            <a:r>
              <a:rPr lang="en-US" dirty="0"/>
              <a:t>Concerns to stop medications others have prescribed</a:t>
            </a:r>
          </a:p>
          <a:p>
            <a:endParaRPr lang="en-US" dirty="0"/>
          </a:p>
          <a:p>
            <a:r>
              <a:rPr lang="en-US" dirty="0"/>
              <a:t>Concerns of long-term use:</a:t>
            </a:r>
          </a:p>
          <a:p>
            <a:pPr marL="457200" lvl="1" indent="0">
              <a:buNone/>
            </a:pPr>
            <a:r>
              <a:rPr lang="en-US" dirty="0"/>
              <a:t>Chronic and acute kidney disease</a:t>
            </a:r>
          </a:p>
          <a:p>
            <a:pPr marL="457200" lvl="1" indent="0">
              <a:buNone/>
            </a:pPr>
            <a:r>
              <a:rPr lang="en-US" dirty="0"/>
              <a:t>C. diff</a:t>
            </a:r>
          </a:p>
          <a:p>
            <a:pPr marL="457200" lvl="1" indent="0">
              <a:buNone/>
            </a:pPr>
            <a:r>
              <a:rPr lang="en-US" dirty="0"/>
              <a:t>Pneumonia</a:t>
            </a:r>
          </a:p>
          <a:p>
            <a:pPr marL="457200" lvl="1" indent="0">
              <a:buNone/>
            </a:pPr>
            <a:r>
              <a:rPr lang="en-US" dirty="0"/>
              <a:t>Hypomagnesaemia</a:t>
            </a:r>
          </a:p>
          <a:p>
            <a:pPr marL="457200" lvl="1" indent="0">
              <a:buNone/>
            </a:pPr>
            <a:r>
              <a:rPr lang="en-US" dirty="0"/>
              <a:t>Fracture risk</a:t>
            </a:r>
          </a:p>
          <a:p>
            <a:pPr marL="457200" lvl="1" indent="0">
              <a:buNone/>
            </a:pPr>
            <a:endParaRPr lang="en-US" dirty="0"/>
          </a:p>
          <a:p>
            <a:endParaRPr lang="en-US" dirty="0"/>
          </a:p>
        </p:txBody>
      </p:sp>
    </p:spTree>
    <p:extLst>
      <p:ext uri="{BB962C8B-B14F-4D97-AF65-F5344CB8AC3E}">
        <p14:creationId xmlns:p14="http://schemas.microsoft.com/office/powerpoint/2010/main" val="277296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D7C69-5A7A-40A1-87AE-E7735D5E3406}"/>
              </a:ext>
            </a:extLst>
          </p:cNvPr>
          <p:cNvSpPr/>
          <p:nvPr/>
        </p:nvSpPr>
        <p:spPr>
          <a:xfrm>
            <a:off x="2432024" y="509842"/>
            <a:ext cx="8216224" cy="769441"/>
          </a:xfrm>
          <a:prstGeom prst="rect">
            <a:avLst/>
          </a:prstGeom>
        </p:spPr>
        <p:txBody>
          <a:bodyPr wrap="none">
            <a:spAutoFit/>
          </a:bodyPr>
          <a:lstStyle/>
          <a:p>
            <a:pPr>
              <a:spcBef>
                <a:spcPct val="0"/>
              </a:spcBef>
            </a:pPr>
            <a:r>
              <a:rPr lang="en-US" sz="4400" dirty="0">
                <a:solidFill>
                  <a:schemeClr val="accent1">
                    <a:lumMod val="75000"/>
                  </a:schemeClr>
                </a:solidFill>
                <a:latin typeface="+mj-lt"/>
                <a:ea typeface="+mj-ea"/>
                <a:cs typeface="+mj-cs"/>
              </a:rPr>
              <a:t>Presenter Disclosure Information</a:t>
            </a:r>
          </a:p>
        </p:txBody>
      </p:sp>
      <p:pic>
        <p:nvPicPr>
          <p:cNvPr id="7" name="Picture 1" descr="MMS_IDwTag_horiz_308">
            <a:extLst>
              <a:ext uri="{FF2B5EF4-FFF2-40B4-BE49-F238E27FC236}">
                <a16:creationId xmlns:a16="http://schemas.microsoft.com/office/drawing/2014/main" id="{D180FD8C-84E1-403D-B9EB-A57BDE8534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236" y="1398641"/>
            <a:ext cx="2971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3F0F3B3-23B5-48D5-B4C7-2FC06B9970E4}"/>
              </a:ext>
            </a:extLst>
          </p:cNvPr>
          <p:cNvSpPr/>
          <p:nvPr/>
        </p:nvSpPr>
        <p:spPr>
          <a:xfrm>
            <a:off x="3535680" y="2308574"/>
            <a:ext cx="6008913" cy="710707"/>
          </a:xfrm>
          <a:prstGeom prst="rect">
            <a:avLst/>
          </a:prstGeom>
        </p:spPr>
        <p:txBody>
          <a:bodyPr wrap="square">
            <a:spAutoFit/>
          </a:bodyPr>
          <a:lstStyle/>
          <a:p>
            <a:pPr algn="ctr">
              <a:lnSpc>
                <a:spcPct val="115000"/>
              </a:lnSpc>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From Polypharmacy to Deprescribing: A Wise Choice</a:t>
            </a:r>
            <a:b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Summary of Disclosure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93DDB81-7AD3-4159-A6F5-CCBA064858B0}"/>
              </a:ext>
            </a:extLst>
          </p:cNvPr>
          <p:cNvSpPr/>
          <p:nvPr/>
        </p:nvSpPr>
        <p:spPr>
          <a:xfrm>
            <a:off x="1510936" y="3429000"/>
            <a:ext cx="10058400" cy="2303451"/>
          </a:xfrm>
          <a:prstGeom prst="rect">
            <a:avLst/>
          </a:prstGeom>
        </p:spPr>
        <p:txBody>
          <a:bodyPr wrap="square">
            <a:spAutoFit/>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None of the individuals in a position to control the content of this CME activity, and/or their spouse/partner have any relevant financial relationships with commercial interests to disclose.</a:t>
            </a:r>
          </a:p>
          <a:p>
            <a:pPr>
              <a:lnSpc>
                <a:spcPct val="115000"/>
              </a:lnSpc>
            </a:pPr>
            <a:r>
              <a:rPr lang="en-US" b="1"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Massachusetts Medical Society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has established procedures to identify and resolve any potential conflicts of interest (COI) prior to this educational activity.  To ensure content objectivity, independence, fair balance and the alignment of the content with the interests of the public, any potential COI issues were resolved through content review.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70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52206"/>
            <a:ext cx="10439400" cy="6631487"/>
          </a:xfrm>
        </p:spPr>
      </p:pic>
    </p:spTree>
    <p:extLst>
      <p:ext uri="{BB962C8B-B14F-4D97-AF65-F5344CB8AC3E}">
        <p14:creationId xmlns:p14="http://schemas.microsoft.com/office/powerpoint/2010/main" val="193252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7250" y="163660"/>
            <a:ext cx="10496550" cy="6585199"/>
          </a:xfrm>
        </p:spPr>
      </p:pic>
    </p:spTree>
    <p:extLst>
      <p:ext uri="{BB962C8B-B14F-4D97-AF65-F5344CB8AC3E}">
        <p14:creationId xmlns:p14="http://schemas.microsoft.com/office/powerpoint/2010/main" val="288533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38" y="272682"/>
            <a:ext cx="9029700" cy="1325563"/>
          </a:xfrm>
        </p:spPr>
        <p:txBody>
          <a:bodyPr/>
          <a:lstStyle/>
          <a:p>
            <a:r>
              <a:rPr lang="en-US" dirty="0"/>
              <a:t>Mindful Deprescribing</a:t>
            </a:r>
          </a:p>
        </p:txBody>
      </p:sp>
      <p:graphicFrame>
        <p:nvGraphicFramePr>
          <p:cNvPr id="4" name="Content Placeholder 3"/>
          <p:cNvGraphicFramePr>
            <a:graphicFrameLocks noGrp="1"/>
          </p:cNvGraphicFramePr>
          <p:nvPr>
            <p:ph idx="1"/>
            <p:extLst/>
          </p:nvPr>
        </p:nvGraphicFramePr>
        <p:xfrm>
          <a:off x="1622738" y="1825625"/>
          <a:ext cx="10320732" cy="3969868"/>
        </p:xfrm>
        <a:graphic>
          <a:graphicData uri="http://schemas.openxmlformats.org/drawingml/2006/table">
            <a:tbl>
              <a:tblPr firstRow="1" bandRow="1">
                <a:tableStyleId>{D27102A9-8310-4765-A935-A1911B00CA55}</a:tableStyleId>
              </a:tblPr>
              <a:tblGrid>
                <a:gridCol w="827526">
                  <a:extLst>
                    <a:ext uri="{9D8B030D-6E8A-4147-A177-3AD203B41FA5}">
                      <a16:colId xmlns:a16="http://schemas.microsoft.com/office/drawing/2014/main" val="20000"/>
                    </a:ext>
                  </a:extLst>
                </a:gridCol>
                <a:gridCol w="9493206">
                  <a:extLst>
                    <a:ext uri="{9D8B030D-6E8A-4147-A177-3AD203B41FA5}">
                      <a16:colId xmlns:a16="http://schemas.microsoft.com/office/drawing/2014/main" val="20001"/>
                    </a:ext>
                  </a:extLst>
                </a:gridCol>
              </a:tblGrid>
              <a:tr h="567124">
                <a:tc>
                  <a:txBody>
                    <a:bodyPr/>
                    <a:lstStyle/>
                    <a:p>
                      <a:r>
                        <a:rPr lang="en-US" sz="2800" dirty="0"/>
                        <a:t>M</a:t>
                      </a:r>
                      <a:endParaRPr lang="en-US" sz="2800" b="1" dirty="0">
                        <a:solidFill>
                          <a:schemeClr val="tx1"/>
                        </a:solidFill>
                      </a:endParaRPr>
                    </a:p>
                  </a:txBody>
                  <a:tcPr/>
                </a:tc>
                <a:tc>
                  <a:txBody>
                    <a:bodyPr/>
                    <a:lstStyle/>
                    <a:p>
                      <a:r>
                        <a:rPr lang="en-US" sz="2800" b="0" dirty="0"/>
                        <a:t>Medical History</a:t>
                      </a:r>
                      <a:endParaRPr lang="en-US" sz="2800" b="0" dirty="0">
                        <a:solidFill>
                          <a:schemeClr val="tx1"/>
                        </a:solidFill>
                      </a:endParaRPr>
                    </a:p>
                  </a:txBody>
                  <a:tcPr/>
                </a:tc>
                <a:extLst>
                  <a:ext uri="{0D108BD9-81ED-4DB2-BD59-A6C34878D82A}">
                    <a16:rowId xmlns:a16="http://schemas.microsoft.com/office/drawing/2014/main" val="10000"/>
                  </a:ext>
                </a:extLst>
              </a:tr>
              <a:tr h="567124">
                <a:tc>
                  <a:txBody>
                    <a:bodyPr/>
                    <a:lstStyle/>
                    <a:p>
                      <a:r>
                        <a:rPr lang="en-US" sz="2800" b="1" dirty="0"/>
                        <a:t>I</a:t>
                      </a:r>
                    </a:p>
                  </a:txBody>
                  <a:tcPr/>
                </a:tc>
                <a:tc>
                  <a:txBody>
                    <a:bodyPr/>
                    <a:lstStyle/>
                    <a:p>
                      <a:r>
                        <a:rPr lang="en-US" sz="2800" dirty="0"/>
                        <a:t>Identify</a:t>
                      </a:r>
                      <a:r>
                        <a:rPr lang="en-US" sz="2800" baseline="0" dirty="0"/>
                        <a:t> Potentially Inappropriate Medications </a:t>
                      </a:r>
                      <a:endParaRPr lang="en-US" sz="2800" dirty="0"/>
                    </a:p>
                  </a:txBody>
                  <a:tcPr/>
                </a:tc>
                <a:extLst>
                  <a:ext uri="{0D108BD9-81ED-4DB2-BD59-A6C34878D82A}">
                    <a16:rowId xmlns:a16="http://schemas.microsoft.com/office/drawing/2014/main" val="10001"/>
                  </a:ext>
                </a:extLst>
              </a:tr>
              <a:tr h="567124">
                <a:tc>
                  <a:txBody>
                    <a:bodyPr/>
                    <a:lstStyle/>
                    <a:p>
                      <a:r>
                        <a:rPr lang="en-US" sz="2800" b="1" dirty="0"/>
                        <a:t>N</a:t>
                      </a:r>
                    </a:p>
                  </a:txBody>
                  <a:tcPr/>
                </a:tc>
                <a:tc>
                  <a:txBody>
                    <a:bodyPr/>
                    <a:lstStyle/>
                    <a:p>
                      <a:r>
                        <a:rPr lang="en-US" sz="2800" dirty="0"/>
                        <a:t>Negate PIMs</a:t>
                      </a:r>
                      <a:r>
                        <a:rPr lang="en-US" sz="2800" baseline="0" dirty="0"/>
                        <a:t> through evidence and patient criteria</a:t>
                      </a:r>
                      <a:endParaRPr lang="en-US" sz="2800" dirty="0"/>
                    </a:p>
                  </a:txBody>
                  <a:tcPr/>
                </a:tc>
                <a:extLst>
                  <a:ext uri="{0D108BD9-81ED-4DB2-BD59-A6C34878D82A}">
                    <a16:rowId xmlns:a16="http://schemas.microsoft.com/office/drawing/2014/main" val="10002"/>
                  </a:ext>
                </a:extLst>
              </a:tr>
              <a:tr h="567124">
                <a:tc>
                  <a:txBody>
                    <a:bodyPr/>
                    <a:lstStyle/>
                    <a:p>
                      <a:r>
                        <a:rPr lang="en-US" sz="2800" b="1" dirty="0"/>
                        <a:t>D</a:t>
                      </a:r>
                    </a:p>
                  </a:txBody>
                  <a:tcPr/>
                </a:tc>
                <a:tc>
                  <a:txBody>
                    <a:bodyPr/>
                    <a:lstStyle/>
                    <a:p>
                      <a:r>
                        <a:rPr lang="en-US" sz="2800" dirty="0"/>
                        <a:t>Document decision and rationale</a:t>
                      </a:r>
                    </a:p>
                  </a:txBody>
                  <a:tcPr/>
                </a:tc>
                <a:extLst>
                  <a:ext uri="{0D108BD9-81ED-4DB2-BD59-A6C34878D82A}">
                    <a16:rowId xmlns:a16="http://schemas.microsoft.com/office/drawing/2014/main" val="10003"/>
                  </a:ext>
                </a:extLst>
              </a:tr>
              <a:tr h="567124">
                <a:tc>
                  <a:txBody>
                    <a:bodyPr/>
                    <a:lstStyle/>
                    <a:p>
                      <a:r>
                        <a:rPr lang="en-US" sz="2800" b="1" dirty="0"/>
                        <a:t>F</a:t>
                      </a:r>
                    </a:p>
                  </a:txBody>
                  <a:tcPr/>
                </a:tc>
                <a:tc>
                  <a:txBody>
                    <a:bodyPr/>
                    <a:lstStyle/>
                    <a:p>
                      <a:r>
                        <a:rPr lang="en-US" sz="2800" dirty="0"/>
                        <a:t>Follow up with the</a:t>
                      </a:r>
                      <a:r>
                        <a:rPr lang="en-US" sz="2800" baseline="0" dirty="0"/>
                        <a:t> patient </a:t>
                      </a:r>
                      <a:endParaRPr lang="en-US" sz="2800" dirty="0"/>
                    </a:p>
                  </a:txBody>
                  <a:tcPr/>
                </a:tc>
                <a:extLst>
                  <a:ext uri="{0D108BD9-81ED-4DB2-BD59-A6C34878D82A}">
                    <a16:rowId xmlns:a16="http://schemas.microsoft.com/office/drawing/2014/main" val="10004"/>
                  </a:ext>
                </a:extLst>
              </a:tr>
              <a:tr h="567124">
                <a:tc>
                  <a:txBody>
                    <a:bodyPr/>
                    <a:lstStyle/>
                    <a:p>
                      <a:r>
                        <a:rPr lang="en-US" sz="2800" b="1" dirty="0"/>
                        <a:t>U</a:t>
                      </a:r>
                    </a:p>
                  </a:txBody>
                  <a:tcPr/>
                </a:tc>
                <a:tc>
                  <a:txBody>
                    <a:bodyPr/>
                    <a:lstStyle/>
                    <a:p>
                      <a:r>
                        <a:rPr lang="en-US" sz="2800" dirty="0"/>
                        <a:t>Understanding</a:t>
                      </a:r>
                      <a:r>
                        <a:rPr lang="en-US" sz="2800" baseline="0" dirty="0"/>
                        <a:t> of changes by the patient</a:t>
                      </a:r>
                      <a:endParaRPr lang="en-US" sz="2800" dirty="0"/>
                    </a:p>
                  </a:txBody>
                  <a:tcPr/>
                </a:tc>
                <a:extLst>
                  <a:ext uri="{0D108BD9-81ED-4DB2-BD59-A6C34878D82A}">
                    <a16:rowId xmlns:a16="http://schemas.microsoft.com/office/drawing/2014/main" val="10005"/>
                  </a:ext>
                </a:extLst>
              </a:tr>
              <a:tr h="567124">
                <a:tc>
                  <a:txBody>
                    <a:bodyPr/>
                    <a:lstStyle/>
                    <a:p>
                      <a:r>
                        <a:rPr lang="en-US" sz="2800" b="1" dirty="0"/>
                        <a:t>L</a:t>
                      </a:r>
                    </a:p>
                  </a:txBody>
                  <a:tcPr/>
                </a:tc>
                <a:tc>
                  <a:txBody>
                    <a:bodyPr/>
                    <a:lstStyle/>
                    <a:p>
                      <a:r>
                        <a:rPr lang="en-US" sz="2800" dirty="0"/>
                        <a:t>List current medications on a new</a:t>
                      </a:r>
                      <a:r>
                        <a:rPr lang="en-US" sz="2800" baseline="0" dirty="0"/>
                        <a:t> medication list for the patient</a:t>
                      </a:r>
                      <a:endParaRPr lang="en-US" sz="2800"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955343" y="6250253"/>
            <a:ext cx="10988127" cy="369332"/>
          </a:xfrm>
          <a:prstGeom prst="rect">
            <a:avLst/>
          </a:prstGeom>
          <a:noFill/>
          <a:ln>
            <a:solidFill>
              <a:schemeClr val="bg2"/>
            </a:solidFill>
          </a:ln>
        </p:spPr>
        <p:txBody>
          <a:bodyPr wrap="square" rtlCol="0" anchor="ctr" anchorCtr="1">
            <a:spAutoFit/>
          </a:bodyPr>
          <a:lstStyle/>
          <a:p>
            <a:r>
              <a:rPr lang="en-US" i="1" dirty="0"/>
              <a:t>Jetha S. Polypharmacy, the elderly, and deprescribing. The Consultant Pharmacist. 2015;30(9):527-532</a:t>
            </a:r>
            <a:r>
              <a:rPr lang="en-US" dirty="0"/>
              <a:t>.</a:t>
            </a:r>
          </a:p>
        </p:txBody>
      </p:sp>
    </p:spTree>
    <p:extLst>
      <p:ext uri="{BB962C8B-B14F-4D97-AF65-F5344CB8AC3E}">
        <p14:creationId xmlns:p14="http://schemas.microsoft.com/office/powerpoint/2010/main" val="7658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0" y="352425"/>
            <a:ext cx="9029700" cy="1325563"/>
          </a:xfrm>
        </p:spPr>
        <p:txBody>
          <a:bodyPr/>
          <a:lstStyle/>
          <a:p>
            <a:r>
              <a:rPr lang="en-US" dirty="0"/>
              <a:t>TJ</a:t>
            </a:r>
          </a:p>
        </p:txBody>
      </p:sp>
      <p:sp>
        <p:nvSpPr>
          <p:cNvPr id="3" name="Content Placeholder 2"/>
          <p:cNvSpPr>
            <a:spLocks noGrp="1"/>
          </p:cNvSpPr>
          <p:nvPr>
            <p:ph idx="1"/>
          </p:nvPr>
        </p:nvSpPr>
        <p:spPr>
          <a:xfrm>
            <a:off x="1562100" y="1825624"/>
            <a:ext cx="9791700" cy="4828393"/>
          </a:xfrm>
        </p:spPr>
        <p:txBody>
          <a:bodyPr>
            <a:normAutofit/>
          </a:bodyPr>
          <a:lstStyle/>
          <a:p>
            <a:r>
              <a:rPr lang="en-US" dirty="0"/>
              <a:t>You decide he is a candidate for deprescribing.</a:t>
            </a:r>
          </a:p>
          <a:p>
            <a:r>
              <a:rPr lang="en-US" dirty="0"/>
              <a:t>What medications, how would you deprescribe using the 	MINDFUL approach?</a:t>
            </a:r>
          </a:p>
          <a:p>
            <a:r>
              <a:rPr lang="en-US" dirty="0"/>
              <a:t>Medication List:</a:t>
            </a:r>
          </a:p>
          <a:p>
            <a:pPr marL="914400" lvl="2" indent="0">
              <a:buNone/>
            </a:pPr>
            <a:r>
              <a:rPr lang="en-US" sz="2400" dirty="0"/>
              <a:t>Rosuvastatin 20mg one tablet daily</a:t>
            </a:r>
          </a:p>
          <a:p>
            <a:pPr marL="0" indent="0">
              <a:buNone/>
            </a:pPr>
            <a:r>
              <a:rPr lang="en-US" sz="2400" dirty="0"/>
              <a:t>	Niacin ER 500mg one tablet daily</a:t>
            </a:r>
          </a:p>
          <a:p>
            <a:pPr marL="0" indent="0">
              <a:buNone/>
            </a:pPr>
            <a:r>
              <a:rPr lang="en-US" sz="2400" dirty="0"/>
              <a:t>	Ezetimibe 10mg one tablet daily</a:t>
            </a:r>
          </a:p>
          <a:p>
            <a:pPr marL="0" indent="0">
              <a:buNone/>
            </a:pPr>
            <a:r>
              <a:rPr lang="en-US" sz="2400" dirty="0"/>
              <a:t>	Aspirin 81mg one tablet daily</a:t>
            </a:r>
          </a:p>
          <a:p>
            <a:pPr marL="0" indent="0">
              <a:buNone/>
            </a:pPr>
            <a:r>
              <a:rPr lang="en-US" sz="2400" dirty="0"/>
              <a:t>	Lisinopril 10mg one tablet daily</a:t>
            </a:r>
          </a:p>
          <a:p>
            <a:pPr marL="0" indent="0">
              <a:buNone/>
            </a:pPr>
            <a:r>
              <a:rPr lang="en-US" sz="2400" dirty="0"/>
              <a:t>	Pantoprazole 40mg one tablet daily</a:t>
            </a:r>
          </a:p>
          <a:p>
            <a:endParaRPr lang="en-US" dirty="0"/>
          </a:p>
        </p:txBody>
      </p:sp>
    </p:spTree>
    <p:extLst>
      <p:ext uri="{BB962C8B-B14F-4D97-AF65-F5344CB8AC3E}">
        <p14:creationId xmlns:p14="http://schemas.microsoft.com/office/powerpoint/2010/main" val="19926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0464" y="111125"/>
            <a:ext cx="6350001" cy="912440"/>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58" y="1157213"/>
            <a:ext cx="4591691" cy="5687219"/>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6511" y="1690687"/>
            <a:ext cx="7535327" cy="4620270"/>
          </a:xfrm>
          <a:prstGeom prst="rect">
            <a:avLst/>
          </a:prstGeom>
        </p:spPr>
      </p:pic>
      <p:sp>
        <p:nvSpPr>
          <p:cNvPr id="6" name="TextBox 5"/>
          <p:cNvSpPr txBox="1"/>
          <p:nvPr/>
        </p:nvSpPr>
        <p:spPr>
          <a:xfrm>
            <a:off x="5127244" y="6408417"/>
            <a:ext cx="6764594" cy="338554"/>
          </a:xfrm>
          <a:prstGeom prst="rect">
            <a:avLst/>
          </a:prstGeom>
          <a:noFill/>
          <a:ln>
            <a:solidFill>
              <a:schemeClr val="bg2"/>
            </a:solidFill>
          </a:ln>
        </p:spPr>
        <p:txBody>
          <a:bodyPr wrap="square" rtlCol="0" anchor="ctr" anchorCtr="1">
            <a:spAutoFit/>
          </a:bodyPr>
          <a:lstStyle/>
          <a:p>
            <a:r>
              <a:rPr lang="en-US" sz="1600" dirty="0">
                <a:hlinkClick r:id="rId6"/>
              </a:rPr>
              <a:t>https://www.cdc.gov/steadi/pdf/STEADI-FactSheet-SAFEMedReview-508.pdf</a:t>
            </a:r>
            <a:r>
              <a:rPr lang="en-US" sz="1600" dirty="0"/>
              <a:t> </a:t>
            </a:r>
          </a:p>
        </p:txBody>
      </p:sp>
    </p:spTree>
    <p:extLst>
      <p:ext uri="{BB962C8B-B14F-4D97-AF65-F5344CB8AC3E}">
        <p14:creationId xmlns:p14="http://schemas.microsoft.com/office/powerpoint/2010/main" val="44379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a:t>
            </a:r>
          </a:p>
        </p:txBody>
      </p:sp>
      <p:sp>
        <p:nvSpPr>
          <p:cNvPr id="3" name="Content Placeholder 2"/>
          <p:cNvSpPr>
            <a:spLocks noGrp="1"/>
          </p:cNvSpPr>
          <p:nvPr>
            <p:ph idx="1"/>
          </p:nvPr>
        </p:nvSpPr>
        <p:spPr>
          <a:xfrm>
            <a:off x="2194560" y="1825625"/>
            <a:ext cx="9159240" cy="4351338"/>
          </a:xfrm>
        </p:spPr>
        <p:txBody>
          <a:bodyPr/>
          <a:lstStyle/>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Eliminating Medications Through Patient Ownership of End 		Results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50% MDs continue to prescribe benzodiazepines due to 		patient dependence and benefit </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Direct to consumer patient education and empowerment 		including visual diminishing schedule</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Watch what is being substituted</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27% of intervention group vs 5% of control group</a:t>
            </a:r>
          </a:p>
          <a:p>
            <a:endParaRPr lang="en-US" dirty="0"/>
          </a:p>
        </p:txBody>
      </p:sp>
      <p:sp>
        <p:nvSpPr>
          <p:cNvPr id="4" name="TextBox 3"/>
          <p:cNvSpPr txBox="1"/>
          <p:nvPr/>
        </p:nvSpPr>
        <p:spPr>
          <a:xfrm>
            <a:off x="1692322" y="5734419"/>
            <a:ext cx="9512490" cy="923330"/>
          </a:xfrm>
          <a:prstGeom prst="rect">
            <a:avLst/>
          </a:prstGeom>
          <a:noFill/>
          <a:ln>
            <a:solidFill>
              <a:schemeClr val="bg2"/>
            </a:solidFill>
          </a:ln>
        </p:spPr>
        <p:txBody>
          <a:bodyPr wrap="square" rtlCol="0" anchor="ctr" anchorCtr="1">
            <a:spAutoFit/>
          </a:bodyPr>
          <a:lstStyle/>
          <a:p>
            <a:r>
              <a:rPr lang="en-US" i="1" dirty="0"/>
              <a:t>Tannenbaum C, Martin P, Tamblyn R. Reduction of inappropriate benzodiazepine prescriptions among older adults through direct patient education The EMPOWER cluster randomized trial. JAMA Intern Med. 2014;174(6):890-898. </a:t>
            </a:r>
          </a:p>
        </p:txBody>
      </p:sp>
    </p:spTree>
    <p:extLst>
      <p:ext uri="{BB962C8B-B14F-4D97-AF65-F5344CB8AC3E}">
        <p14:creationId xmlns:p14="http://schemas.microsoft.com/office/powerpoint/2010/main" val="21391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 Tapering Schedule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922" y="1550479"/>
            <a:ext cx="5550339" cy="4960918"/>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623" y="3362346"/>
            <a:ext cx="6287377" cy="2314898"/>
          </a:xfrm>
          <a:prstGeom prst="rect">
            <a:avLst/>
          </a:prstGeom>
        </p:spPr>
      </p:pic>
      <p:sp>
        <p:nvSpPr>
          <p:cNvPr id="6" name="Rectangle 5"/>
          <p:cNvSpPr/>
          <p:nvPr/>
        </p:nvSpPr>
        <p:spPr>
          <a:xfrm>
            <a:off x="6367798" y="5919801"/>
            <a:ext cx="5135830" cy="369332"/>
          </a:xfrm>
          <a:prstGeom prst="rect">
            <a:avLst/>
          </a:prstGeom>
        </p:spPr>
        <p:txBody>
          <a:bodyPr wrap="none">
            <a:spAutoFit/>
          </a:bodyPr>
          <a:lstStyle/>
          <a:p>
            <a:r>
              <a:rPr lang="en-US" dirty="0">
                <a:hlinkClick r:id="rId5"/>
              </a:rPr>
              <a:t>http://www.criugm.qc.ca/fichier/pdf/BENZOeng.pdf</a:t>
            </a:r>
            <a:r>
              <a:rPr lang="en-US" dirty="0"/>
              <a:t> </a:t>
            </a:r>
          </a:p>
        </p:txBody>
      </p:sp>
    </p:spTree>
    <p:extLst>
      <p:ext uri="{BB962C8B-B14F-4D97-AF65-F5344CB8AC3E}">
        <p14:creationId xmlns:p14="http://schemas.microsoft.com/office/powerpoint/2010/main" val="14604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PATD Questionnaire</a:t>
            </a:r>
          </a:p>
        </p:txBody>
      </p:sp>
      <p:sp>
        <p:nvSpPr>
          <p:cNvPr id="3" name="Content Placeholder 2"/>
          <p:cNvSpPr>
            <a:spLocks noGrp="1"/>
          </p:cNvSpPr>
          <p:nvPr>
            <p:ph idx="1"/>
          </p:nvPr>
        </p:nvSpPr>
        <p:spPr>
          <a:xfrm>
            <a:off x="2504048" y="1420837"/>
            <a:ext cx="8849751" cy="5219114"/>
          </a:xfrm>
        </p:spPr>
        <p:txBody>
          <a:bodyPr>
            <a:normAutofit/>
          </a:bodyPr>
          <a:lstStyle/>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People’s Attitudes Towards Deprescribing</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15 questions including:</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am taking a large amount of meds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am comfortable with the number of meds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think my meds are necessary</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If MD approved, I would stop one or more meds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would like to reduce my meds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think I am taking meds that are no longer necessary</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think I need more meds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would like to pay less for meds by reducing the number</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I think I have side effects due to my med(s)</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b="1" dirty="0">
                <a:solidFill>
                  <a:schemeClr val="accent5">
                    <a:lumMod val="75000"/>
                  </a:schemeClr>
                </a:solidFill>
                <a:latin typeface="Arial"/>
                <a:cs typeface="Arial"/>
              </a:rPr>
              <a:t>How many is too many?</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b="1" dirty="0">
                <a:solidFill>
                  <a:schemeClr val="accent5">
                    <a:lumMod val="75000"/>
                  </a:schemeClr>
                </a:solidFill>
                <a:latin typeface="Arial"/>
                <a:cs typeface="Arial"/>
              </a:rPr>
              <a:t>What is the max you would like to take (pictorial)*</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Would you like a pharmacist to work with you</a:t>
            </a:r>
          </a:p>
          <a:p>
            <a:pPr marL="1146175" lvl="1" indent="-347663">
              <a:spcBef>
                <a:spcPts val="0"/>
              </a:spcBef>
              <a:spcAft>
                <a:spcPts val="200"/>
              </a:spcAft>
              <a:buClr>
                <a:prstClr val="white">
                  <a:lumMod val="75000"/>
                </a:prstClr>
              </a:buClr>
              <a:buFont typeface="Wingdings" panose="05000000000000000000" pitchFamily="2" charset="2"/>
              <a:buChar char="Ø"/>
            </a:pPr>
            <a:r>
              <a:rPr lang="en-US" sz="2000" dirty="0">
                <a:solidFill>
                  <a:prstClr val="black"/>
                </a:solidFill>
                <a:latin typeface="Arial"/>
                <a:cs typeface="Arial"/>
              </a:rPr>
              <a:t>What follow-up would you like if you stopped a med</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89" y="1435053"/>
            <a:ext cx="1814782" cy="5204898"/>
          </a:xfrm>
          <a:prstGeom prst="rect">
            <a:avLst/>
          </a:prstGeom>
        </p:spPr>
      </p:pic>
      <p:sp>
        <p:nvSpPr>
          <p:cNvPr id="5" name="TextBox 4"/>
          <p:cNvSpPr txBox="1"/>
          <p:nvPr/>
        </p:nvSpPr>
        <p:spPr>
          <a:xfrm>
            <a:off x="2961564" y="6212161"/>
            <a:ext cx="9103057" cy="861774"/>
          </a:xfrm>
          <a:prstGeom prst="rect">
            <a:avLst/>
          </a:prstGeom>
          <a:noFill/>
          <a:ln>
            <a:solidFill>
              <a:schemeClr val="bg2"/>
            </a:solidFill>
          </a:ln>
        </p:spPr>
        <p:txBody>
          <a:bodyPr wrap="square" rtlCol="0" anchor="ctr" anchorCtr="1">
            <a:spAutoFit/>
          </a:bodyPr>
          <a:lstStyle/>
          <a:p>
            <a:r>
              <a:rPr lang="en-US" sz="1600" i="1" dirty="0"/>
              <a:t>Reeve E, Wiese MD, Hendrix I, et al, People’s attitudes, beliefs, and experiences regarding polypharmacy and willingness to deprescribe. Journal of American Geriatrics Society. 2013;1(9):1508-1514.</a:t>
            </a:r>
          </a:p>
          <a:p>
            <a:endParaRPr lang="en-US" dirty="0"/>
          </a:p>
        </p:txBody>
      </p:sp>
    </p:spTree>
    <p:extLst>
      <p:ext uri="{BB962C8B-B14F-4D97-AF65-F5344CB8AC3E}">
        <p14:creationId xmlns:p14="http://schemas.microsoft.com/office/powerpoint/2010/main" val="42554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PATD (cont.)</a:t>
            </a:r>
          </a:p>
        </p:txBody>
      </p:sp>
      <p:sp>
        <p:nvSpPr>
          <p:cNvPr id="3" name="Content Placeholder 2"/>
          <p:cNvSpPr>
            <a:spLocks noGrp="1"/>
          </p:cNvSpPr>
          <p:nvPr>
            <p:ph idx="1"/>
          </p:nvPr>
        </p:nvSpPr>
        <p:spPr>
          <a:xfrm>
            <a:off x="2324100" y="1825625"/>
            <a:ext cx="9029700" cy="4351338"/>
          </a:xfrm>
        </p:spPr>
        <p:txBody>
          <a:bodyPr>
            <a:normAutofit/>
          </a:bodyPr>
          <a:lstStyle/>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High percentage: 90% were willing to try stopping a 			medication if appropriate</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This high percentage varied when looking at other studies 		that were targeting certain medications</a:t>
            </a:r>
          </a:p>
          <a:p>
            <a:pPr marL="798513" lvl="0" indent="-450850">
              <a:spcBef>
                <a:spcPts val="1800"/>
              </a:spcBef>
              <a:buClr>
                <a:prstClr val="white">
                  <a:lumMod val="75000"/>
                </a:prstClr>
              </a:buClr>
              <a:buSzPct val="85000"/>
              <a:buFont typeface="Wingdings" panose="05000000000000000000" pitchFamily="2" charset="2"/>
              <a:buChar char="Ø"/>
            </a:pPr>
            <a:r>
              <a:rPr lang="en-US" sz="2400" dirty="0">
                <a:solidFill>
                  <a:prstClr val="black"/>
                </a:solidFill>
                <a:latin typeface="Arial"/>
                <a:cs typeface="Arial"/>
              </a:rPr>
              <a:t>Example: antihypertensive (80%) versus benzodiazepine 		(33%) depends upon true acceptance if left to a 		patient’s final decision to stop medication</a:t>
            </a:r>
          </a:p>
        </p:txBody>
      </p:sp>
      <p:sp>
        <p:nvSpPr>
          <p:cNvPr id="5" name="TextBox 4"/>
          <p:cNvSpPr txBox="1"/>
          <p:nvPr/>
        </p:nvSpPr>
        <p:spPr>
          <a:xfrm>
            <a:off x="1241946" y="5502407"/>
            <a:ext cx="9921923" cy="923330"/>
          </a:xfrm>
          <a:prstGeom prst="rect">
            <a:avLst/>
          </a:prstGeom>
          <a:noFill/>
          <a:ln>
            <a:solidFill>
              <a:schemeClr val="bg2"/>
            </a:solidFill>
          </a:ln>
        </p:spPr>
        <p:txBody>
          <a:bodyPr wrap="square" rtlCol="0" anchor="ctr" anchorCtr="1">
            <a:spAutoFit/>
          </a:bodyPr>
          <a:lstStyle/>
          <a:p>
            <a:r>
              <a:rPr lang="en-US" i="1" dirty="0"/>
              <a:t>Reeve E, Wiese MD, Hendrix I, et al, People’s attitudes, beliefs, and experiences regarding polypharmacy and willingness to deprescribe. Journal of American Geriatric Society. 2013;1(9):1508-1514</a:t>
            </a:r>
            <a:r>
              <a:rPr lang="en-US" dirty="0"/>
              <a:t>.</a:t>
            </a:r>
          </a:p>
          <a:p>
            <a:endParaRPr lang="en-US" dirty="0"/>
          </a:p>
        </p:txBody>
      </p:sp>
    </p:spTree>
    <p:extLst>
      <p:ext uri="{BB962C8B-B14F-4D97-AF65-F5344CB8AC3E}">
        <p14:creationId xmlns:p14="http://schemas.microsoft.com/office/powerpoint/2010/main" val="30452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5575"/>
            <a:ext cx="9886950" cy="1325563"/>
          </a:xfrm>
        </p:spPr>
        <p:txBody>
          <a:bodyPr/>
          <a:lstStyle/>
          <a:p>
            <a:r>
              <a:rPr lang="en-US" dirty="0"/>
              <a:t>Deprescribing in the hospital setting</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975" y="1315708"/>
            <a:ext cx="4799783" cy="5542292"/>
          </a:xfrm>
        </p:spPr>
      </p:pic>
      <p:sp>
        <p:nvSpPr>
          <p:cNvPr id="6" name="TextBox 5"/>
          <p:cNvSpPr txBox="1"/>
          <p:nvPr/>
        </p:nvSpPr>
        <p:spPr>
          <a:xfrm>
            <a:off x="5867400" y="1690688"/>
            <a:ext cx="5734050" cy="4893647"/>
          </a:xfrm>
          <a:prstGeom prst="rect">
            <a:avLst/>
          </a:prstGeom>
          <a:noFill/>
          <a:ln>
            <a:solidFill>
              <a:schemeClr val="bg2"/>
            </a:solidFill>
          </a:ln>
        </p:spPr>
        <p:txBody>
          <a:bodyPr wrap="square" rtlCol="0" anchor="ctr" anchorCtr="1">
            <a:spAutoFit/>
          </a:bodyPr>
          <a:lstStyle/>
          <a:p>
            <a:r>
              <a:rPr lang="en-US" sz="2400" b="1" u="sng" dirty="0"/>
              <a:t>Reasons for Discontinuation:</a:t>
            </a:r>
          </a:p>
          <a:p>
            <a:pPr marL="342900" indent="-342900">
              <a:buFont typeface="Arial" panose="020B0604020202020204" pitchFamily="34" charset="0"/>
              <a:buChar char="•"/>
            </a:pPr>
            <a:r>
              <a:rPr lang="en-US" sz="2400" dirty="0"/>
              <a:t>No valid indication</a:t>
            </a:r>
          </a:p>
          <a:p>
            <a:pPr marL="342900" indent="-342900">
              <a:buFont typeface="Arial" panose="020B0604020202020204" pitchFamily="34" charset="0"/>
              <a:buChar char="•"/>
            </a:pPr>
            <a:r>
              <a:rPr lang="en-US" sz="2400" dirty="0"/>
              <a:t>Time of life expectancy less than benefit 	of medication</a:t>
            </a:r>
          </a:p>
          <a:p>
            <a:pPr marL="342900" indent="-342900">
              <a:buFont typeface="Arial" panose="020B0604020202020204" pitchFamily="34" charset="0"/>
              <a:buChar char="•"/>
            </a:pPr>
            <a:r>
              <a:rPr lang="en-US" sz="2400" dirty="0"/>
              <a:t>Risk of harm</a:t>
            </a:r>
          </a:p>
          <a:p>
            <a:pPr marL="342900" indent="-342900">
              <a:buFont typeface="Arial" panose="020B0604020202020204" pitchFamily="34" charset="0"/>
              <a:buChar char="•"/>
            </a:pPr>
            <a:r>
              <a:rPr lang="en-US" sz="2400" dirty="0"/>
              <a:t>No symptom relief </a:t>
            </a:r>
          </a:p>
          <a:p>
            <a:pPr marL="342900" indent="-342900">
              <a:buFont typeface="Arial" panose="020B0604020202020204" pitchFamily="34" charset="0"/>
              <a:buChar char="•"/>
            </a:pPr>
            <a:r>
              <a:rPr lang="en-US" sz="2400" dirty="0"/>
              <a:t>Symptoms resolved</a:t>
            </a:r>
          </a:p>
          <a:p>
            <a:pPr marL="342900" indent="-342900">
              <a:buFont typeface="Arial" panose="020B0604020202020204" pitchFamily="34" charset="0"/>
              <a:buChar char="•"/>
            </a:pPr>
            <a:r>
              <a:rPr lang="en-US" sz="2400" dirty="0"/>
              <a:t>Unacceptable treatment burden </a:t>
            </a:r>
          </a:p>
          <a:p>
            <a:endParaRPr lang="en-US" sz="2400" dirty="0"/>
          </a:p>
          <a:p>
            <a:endParaRPr lang="en-US" sz="2400" dirty="0"/>
          </a:p>
          <a:p>
            <a:r>
              <a:rPr lang="en-US" i="1" dirty="0"/>
              <a:t>McKean M, Pillans P, Scott IA. A medication review and deprescribing method for hospitalised older patients receiving multiple medications. Internal Medicine Journal. 2016;</a:t>
            </a:r>
            <a:r>
              <a:rPr lang="en-US" i="1" dirty="0">
                <a:sym typeface="Wingdings" panose="05000000000000000000" pitchFamily="2" charset="2"/>
              </a:rPr>
              <a:t>46(1):</a:t>
            </a:r>
            <a:r>
              <a:rPr lang="en-US" i="1" dirty="0"/>
              <a:t>35-42.</a:t>
            </a:r>
          </a:p>
        </p:txBody>
      </p:sp>
    </p:spTree>
    <p:extLst>
      <p:ext uri="{BB962C8B-B14F-4D97-AF65-F5344CB8AC3E}">
        <p14:creationId xmlns:p14="http://schemas.microsoft.com/office/powerpoint/2010/main" val="178605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lvl="0"/>
            <a:r>
              <a:rPr lang="en-US" dirty="0"/>
              <a:t>Define polypharmacy, how it can negatively affect the older population, including potential harms </a:t>
            </a:r>
          </a:p>
          <a:p>
            <a:pPr lvl="0"/>
            <a:endParaRPr lang="en-US" dirty="0"/>
          </a:p>
          <a:p>
            <a:pPr lvl="0"/>
            <a:r>
              <a:rPr lang="en-US" dirty="0"/>
              <a:t>Detect health issues that may be caused by multiple prescribed and over the counter medications; address these issues appropriately</a:t>
            </a:r>
          </a:p>
          <a:p>
            <a:pPr lvl="0"/>
            <a:endParaRPr lang="en-US" dirty="0"/>
          </a:p>
          <a:p>
            <a:pPr lvl="0"/>
            <a:r>
              <a:rPr lang="en-US" dirty="0"/>
              <a:t>Enumerate deprescribing opportunities including alternative therapies to medications to provide optimal prescribing</a:t>
            </a:r>
          </a:p>
          <a:p>
            <a:endParaRPr lang="en-US" dirty="0"/>
          </a:p>
        </p:txBody>
      </p:sp>
    </p:spTree>
    <p:extLst>
      <p:ext uri="{BB962C8B-B14F-4D97-AF65-F5344CB8AC3E}">
        <p14:creationId xmlns:p14="http://schemas.microsoft.com/office/powerpoint/2010/main" val="184407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to Consider</a:t>
            </a:r>
          </a:p>
        </p:txBody>
      </p:sp>
      <p:sp>
        <p:nvSpPr>
          <p:cNvPr id="3" name="Content Placeholder 2"/>
          <p:cNvSpPr>
            <a:spLocks noGrp="1"/>
          </p:cNvSpPr>
          <p:nvPr>
            <p:ph idx="1"/>
          </p:nvPr>
        </p:nvSpPr>
        <p:spPr/>
        <p:txBody>
          <a:bodyPr/>
          <a:lstStyle/>
          <a:p>
            <a:r>
              <a:rPr lang="en-US" dirty="0"/>
              <a:t>Benzodiazepines</a:t>
            </a:r>
          </a:p>
          <a:p>
            <a:r>
              <a:rPr lang="en-US" dirty="0"/>
              <a:t>PPI</a:t>
            </a:r>
          </a:p>
          <a:p>
            <a:r>
              <a:rPr lang="en-US" dirty="0"/>
              <a:t>SSRI –fluoxetine, paroxetine, citalopram</a:t>
            </a:r>
          </a:p>
          <a:p>
            <a:r>
              <a:rPr lang="en-US" dirty="0"/>
              <a:t>Gabapentin</a:t>
            </a:r>
          </a:p>
          <a:p>
            <a:r>
              <a:rPr lang="en-US" dirty="0"/>
              <a:t>Anticholinergic agents</a:t>
            </a:r>
          </a:p>
          <a:p>
            <a:r>
              <a:rPr lang="en-US" dirty="0"/>
              <a:t>NSAIDs</a:t>
            </a:r>
          </a:p>
          <a:p>
            <a:r>
              <a:rPr lang="en-US" dirty="0"/>
              <a:t>Bisphosphonates</a:t>
            </a:r>
          </a:p>
          <a:p>
            <a:r>
              <a:rPr lang="en-US" dirty="0"/>
              <a:t>Supplements and Vitamins</a:t>
            </a:r>
          </a:p>
          <a:p>
            <a:endParaRPr lang="en-US" dirty="0"/>
          </a:p>
        </p:txBody>
      </p:sp>
    </p:spTree>
    <p:extLst>
      <p:ext uri="{BB962C8B-B14F-4D97-AF65-F5344CB8AC3E}">
        <p14:creationId xmlns:p14="http://schemas.microsoft.com/office/powerpoint/2010/main" val="22955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14325"/>
            <a:ext cx="9029700" cy="1325563"/>
          </a:xfrm>
        </p:spPr>
        <p:txBody>
          <a:bodyPr>
            <a:normAutofit/>
          </a:bodyPr>
          <a:lstStyle/>
          <a:p>
            <a:r>
              <a:rPr lang="en-US" dirty="0"/>
              <a:t>IA</a:t>
            </a:r>
          </a:p>
        </p:txBody>
      </p:sp>
      <p:sp>
        <p:nvSpPr>
          <p:cNvPr id="3" name="Content Placeholder 2"/>
          <p:cNvSpPr>
            <a:spLocks noGrp="1"/>
          </p:cNvSpPr>
          <p:nvPr>
            <p:ph idx="1"/>
          </p:nvPr>
        </p:nvSpPr>
        <p:spPr/>
        <p:txBody>
          <a:bodyPr>
            <a:normAutofit fontScale="92500" lnSpcReduction="10000"/>
          </a:bodyPr>
          <a:lstStyle/>
          <a:p>
            <a:r>
              <a:rPr lang="en-US" dirty="0"/>
              <a:t>IA 63 year old Caucasian female</a:t>
            </a:r>
          </a:p>
          <a:p>
            <a:r>
              <a:rPr lang="en-US" dirty="0"/>
              <a:t>On admission: Recurrent falls, depression, fatigue, poor sleep, QT 			prolongation</a:t>
            </a:r>
          </a:p>
          <a:p>
            <a:r>
              <a:rPr lang="en-US" dirty="0"/>
              <a:t>Medications</a:t>
            </a:r>
          </a:p>
          <a:p>
            <a:pPr lvl="1"/>
            <a:r>
              <a:rPr lang="en-US" dirty="0"/>
              <a:t>Fluoxetine 40mg daily- Patient increased to 80mg daily</a:t>
            </a:r>
          </a:p>
          <a:p>
            <a:pPr lvl="1"/>
            <a:r>
              <a:rPr lang="en-US" dirty="0"/>
              <a:t>Levothyroxine 100mcg daily – sub-therapeutic (TSH 17uIU/mL)</a:t>
            </a:r>
          </a:p>
          <a:p>
            <a:pPr lvl="1"/>
            <a:r>
              <a:rPr lang="en-US" dirty="0"/>
              <a:t>Albuterol HFA 90mcg with spacer 2 puffs as needed for wheezing </a:t>
            </a:r>
          </a:p>
          <a:p>
            <a:pPr lvl="1"/>
            <a:r>
              <a:rPr lang="en-US" dirty="0"/>
              <a:t>Budesonide-formoterol inhaler 160-4.5mcg 2 puffs bid</a:t>
            </a:r>
          </a:p>
          <a:p>
            <a:pPr lvl="1"/>
            <a:r>
              <a:rPr lang="en-US" dirty="0"/>
              <a:t>Omeprazole 20mg daily for &gt; 1 year for GERD</a:t>
            </a:r>
          </a:p>
          <a:p>
            <a:pPr lvl="1"/>
            <a:r>
              <a:rPr lang="en-US" dirty="0"/>
              <a:t>Levetiracetam 500mg bid </a:t>
            </a:r>
          </a:p>
          <a:p>
            <a:pPr lvl="1"/>
            <a:r>
              <a:rPr lang="en-US" dirty="0"/>
              <a:t>Quetiapine 50mg evening </a:t>
            </a:r>
          </a:p>
          <a:p>
            <a:pPr lvl="1"/>
            <a:endParaRPr lang="en-US" dirty="0"/>
          </a:p>
        </p:txBody>
      </p:sp>
    </p:spTree>
    <p:extLst>
      <p:ext uri="{BB962C8B-B14F-4D97-AF65-F5344CB8AC3E}">
        <p14:creationId xmlns:p14="http://schemas.microsoft.com/office/powerpoint/2010/main" val="39563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100" y="1825624"/>
            <a:ext cx="9791700" cy="5032375"/>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900" i="1" dirty="0"/>
              <a:t>Reeve E, Shakib, S, Hendrix I, et al. Review of deprescribing processes and development of an evidence-based, patient-centred deprescribing process. Br J Clin Pharmacol. 2014 Oct;78(4):738-47. </a:t>
            </a:r>
          </a:p>
        </p:txBody>
      </p:sp>
      <p:pic>
        <p:nvPicPr>
          <p:cNvPr id="4" name="Picture 3"/>
          <p:cNvPicPr>
            <a:picLocks noChangeAspect="1"/>
          </p:cNvPicPr>
          <p:nvPr/>
        </p:nvPicPr>
        <p:blipFill>
          <a:blip r:embed="rId3"/>
          <a:stretch>
            <a:fillRect/>
          </a:stretch>
        </p:blipFill>
        <p:spPr>
          <a:xfrm>
            <a:off x="3742992" y="365125"/>
            <a:ext cx="5429915" cy="5356842"/>
          </a:xfrm>
          <a:prstGeom prst="rect">
            <a:avLst/>
          </a:prstGeom>
        </p:spPr>
      </p:pic>
    </p:spTree>
    <p:extLst>
      <p:ext uri="{BB962C8B-B14F-4D97-AF65-F5344CB8AC3E}">
        <p14:creationId xmlns:p14="http://schemas.microsoft.com/office/powerpoint/2010/main" val="19317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352425"/>
            <a:ext cx="9029700" cy="1325563"/>
          </a:xfrm>
        </p:spPr>
        <p:txBody>
          <a:bodyPr/>
          <a:lstStyle/>
          <a:p>
            <a:r>
              <a:rPr lang="en-US" dirty="0"/>
              <a:t>IA Medications </a:t>
            </a:r>
          </a:p>
        </p:txBody>
      </p:sp>
      <p:sp>
        <p:nvSpPr>
          <p:cNvPr id="3" name="Content Placeholder 2"/>
          <p:cNvSpPr>
            <a:spLocks noGrp="1"/>
          </p:cNvSpPr>
          <p:nvPr>
            <p:ph idx="1"/>
          </p:nvPr>
        </p:nvSpPr>
        <p:spPr>
          <a:xfrm>
            <a:off x="1230923" y="1825624"/>
            <a:ext cx="10779369" cy="5032375"/>
          </a:xfrm>
        </p:spPr>
        <p:txBody>
          <a:bodyPr>
            <a:normAutofit fontScale="92500" lnSpcReduction="20000"/>
          </a:bodyPr>
          <a:lstStyle/>
          <a:p>
            <a:r>
              <a:rPr lang="en-US" b="1" dirty="0"/>
              <a:t>Deprescribed:</a:t>
            </a:r>
          </a:p>
          <a:p>
            <a:pPr lvl="1"/>
            <a:r>
              <a:rPr lang="en-US" dirty="0"/>
              <a:t>Quetiapine 50mg –</a:t>
            </a:r>
            <a:r>
              <a:rPr lang="en-US" b="1" dirty="0"/>
              <a:t>discontinued due to QT Prolongation</a:t>
            </a:r>
          </a:p>
          <a:p>
            <a:pPr lvl="1"/>
            <a:r>
              <a:rPr lang="en-US" dirty="0"/>
              <a:t>Fluoxetine-</a:t>
            </a:r>
            <a:r>
              <a:rPr lang="en-US" b="1" dirty="0"/>
              <a:t>reduced</a:t>
            </a:r>
            <a:r>
              <a:rPr lang="en-US" dirty="0"/>
              <a:t> to 40mg daily</a:t>
            </a:r>
          </a:p>
          <a:p>
            <a:r>
              <a:rPr lang="en-US" b="1" dirty="0"/>
              <a:t>Added:</a:t>
            </a:r>
          </a:p>
          <a:p>
            <a:pPr lvl="1"/>
            <a:r>
              <a:rPr lang="en-US" dirty="0"/>
              <a:t>Melatonin 3mg take 2 every evening-</a:t>
            </a:r>
            <a:r>
              <a:rPr lang="en-US" b="1" dirty="0"/>
              <a:t>in hospital</a:t>
            </a:r>
          </a:p>
          <a:p>
            <a:pPr lvl="1"/>
            <a:r>
              <a:rPr lang="en-US" dirty="0"/>
              <a:t>Magnesium oxide 400mg daily-</a:t>
            </a:r>
            <a:r>
              <a:rPr lang="en-US" b="1" dirty="0"/>
              <a:t>hypomagnesemia</a:t>
            </a:r>
          </a:p>
          <a:p>
            <a:r>
              <a:rPr lang="en-US" b="1" dirty="0"/>
              <a:t>Unchanged:</a:t>
            </a:r>
          </a:p>
          <a:p>
            <a:pPr lvl="1"/>
            <a:r>
              <a:rPr lang="en-US" dirty="0"/>
              <a:t>Albuterol HFA 90mcg with spacer 2 puffs as needed for wheezing </a:t>
            </a:r>
          </a:p>
          <a:p>
            <a:pPr lvl="1"/>
            <a:r>
              <a:rPr lang="en-US" dirty="0"/>
              <a:t>Budesonide-formoterol inhaler 160-4.5mcg 2 puffs bid</a:t>
            </a:r>
          </a:p>
          <a:p>
            <a:pPr lvl="1"/>
            <a:r>
              <a:rPr lang="en-US" dirty="0"/>
              <a:t>Omeprazole 20mg daily for &gt; 1 year for GERD-</a:t>
            </a:r>
            <a:r>
              <a:rPr lang="en-US" b="1" dirty="0"/>
              <a:t>potential</a:t>
            </a:r>
            <a:r>
              <a:rPr lang="en-US" dirty="0"/>
              <a:t> </a:t>
            </a:r>
            <a:r>
              <a:rPr lang="en-US" b="1" dirty="0"/>
              <a:t>inappropriate continued use</a:t>
            </a:r>
          </a:p>
          <a:p>
            <a:pPr lvl="1"/>
            <a:r>
              <a:rPr lang="en-US" dirty="0"/>
              <a:t>Levetiracetam 500mg bid-</a:t>
            </a:r>
            <a:r>
              <a:rPr lang="en-US" b="1" dirty="0"/>
              <a:t>neurology follow-up for myoclonus</a:t>
            </a:r>
          </a:p>
          <a:p>
            <a:r>
              <a:rPr lang="en-US" b="1" dirty="0"/>
              <a:t>Changed</a:t>
            </a:r>
            <a:r>
              <a:rPr lang="en-US" dirty="0"/>
              <a:t>:</a:t>
            </a:r>
          </a:p>
          <a:p>
            <a:pPr lvl="1"/>
            <a:r>
              <a:rPr lang="en-US" dirty="0"/>
              <a:t>Levothyroxine 125mg daily </a:t>
            </a:r>
            <a:r>
              <a:rPr lang="en-US" b="1" dirty="0"/>
              <a:t>(increase)</a:t>
            </a:r>
          </a:p>
          <a:p>
            <a:pPr marL="457200" lvl="1" indent="0">
              <a:buNone/>
            </a:pPr>
            <a:endParaRPr lang="en-US" dirty="0"/>
          </a:p>
          <a:p>
            <a:pPr lvl="1"/>
            <a:endParaRPr lang="en-US" dirty="0"/>
          </a:p>
        </p:txBody>
      </p:sp>
    </p:spTree>
    <p:extLst>
      <p:ext uri="{BB962C8B-B14F-4D97-AF65-F5344CB8AC3E}">
        <p14:creationId xmlns:p14="http://schemas.microsoft.com/office/powerpoint/2010/main" val="344213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339725"/>
            <a:ext cx="9029700" cy="1325563"/>
          </a:xfrm>
        </p:spPr>
        <p:txBody>
          <a:bodyPr/>
          <a:lstStyle/>
          <a:p>
            <a:r>
              <a:rPr lang="en-US" dirty="0"/>
              <a:t>Deprescribing is a PROCESS</a:t>
            </a:r>
          </a:p>
        </p:txBody>
      </p:sp>
      <p:sp>
        <p:nvSpPr>
          <p:cNvPr id="3" name="Content Placeholder 2"/>
          <p:cNvSpPr>
            <a:spLocks noGrp="1"/>
          </p:cNvSpPr>
          <p:nvPr>
            <p:ph idx="1"/>
          </p:nvPr>
        </p:nvSpPr>
        <p:spPr/>
        <p:txBody>
          <a:bodyPr/>
          <a:lstStyle/>
          <a:p>
            <a:r>
              <a:rPr lang="en-US" dirty="0"/>
              <a:t>Patient care goals</a:t>
            </a:r>
          </a:p>
          <a:p>
            <a:r>
              <a:rPr lang="en-US" dirty="0"/>
              <a:t>Level of function</a:t>
            </a:r>
          </a:p>
          <a:p>
            <a:r>
              <a:rPr lang="en-US" dirty="0"/>
              <a:t>Life expectancy</a:t>
            </a:r>
          </a:p>
          <a:p>
            <a:r>
              <a:rPr lang="en-US" dirty="0"/>
              <a:t>Values</a:t>
            </a:r>
          </a:p>
          <a:p>
            <a:r>
              <a:rPr lang="en-US" dirty="0"/>
              <a:t>Preferences</a:t>
            </a:r>
          </a:p>
          <a:p>
            <a:endParaRPr lang="en-US" dirty="0"/>
          </a:p>
          <a:p>
            <a:endParaRPr lang="en-US" dirty="0"/>
          </a:p>
          <a:p>
            <a:pPr marL="0" lvl="0" indent="0">
              <a:buClr>
                <a:srgbClr val="A5A5A5"/>
              </a:buClr>
              <a:buNone/>
            </a:pPr>
            <a:r>
              <a:rPr lang="en-US" sz="1800" i="1" dirty="0">
                <a:solidFill>
                  <a:prstClr val="black"/>
                </a:solidFill>
              </a:rPr>
              <a:t>McGrath K, Hajjar ER, Kumar C, Hwang C, Salzman B. Deprescribing: A simple method for reducing polypharmacy. The Journal of Family Practice.2017;66(7):436-445.</a:t>
            </a:r>
          </a:p>
          <a:p>
            <a:pPr lvl="0">
              <a:buClr>
                <a:srgbClr val="A5A5A5"/>
              </a:buClr>
            </a:pPr>
            <a:endParaRPr lang="en-US" sz="2600" dirty="0">
              <a:solidFill>
                <a:prstClr val="black"/>
              </a:solidFill>
            </a:endParaRPr>
          </a:p>
          <a:p>
            <a:endParaRPr lang="en-US" dirty="0"/>
          </a:p>
        </p:txBody>
      </p:sp>
    </p:spTree>
    <p:extLst>
      <p:ext uri="{BB962C8B-B14F-4D97-AF65-F5344CB8AC3E}">
        <p14:creationId xmlns:p14="http://schemas.microsoft.com/office/powerpoint/2010/main" val="105952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390525"/>
            <a:ext cx="9029700" cy="1325563"/>
          </a:xfrm>
        </p:spPr>
        <p:txBody>
          <a:bodyPr/>
          <a:lstStyle/>
          <a:p>
            <a:r>
              <a:rPr lang="en-US" dirty="0"/>
              <a:t>Question 1</a:t>
            </a:r>
          </a:p>
        </p:txBody>
      </p:sp>
      <p:sp>
        <p:nvSpPr>
          <p:cNvPr id="3" name="Content Placeholder 2"/>
          <p:cNvSpPr>
            <a:spLocks noGrp="1"/>
          </p:cNvSpPr>
          <p:nvPr>
            <p:ph idx="1"/>
          </p:nvPr>
        </p:nvSpPr>
        <p:spPr/>
        <p:txBody>
          <a:bodyPr>
            <a:normAutofit lnSpcReduction="10000"/>
          </a:bodyPr>
          <a:lstStyle/>
          <a:p>
            <a:r>
              <a:rPr lang="en-US" dirty="0"/>
              <a:t>How many times over the past month have you deprescribed a medication?</a:t>
            </a:r>
          </a:p>
          <a:p>
            <a:pPr lvl="1"/>
            <a:r>
              <a:rPr lang="en-US" dirty="0"/>
              <a:t>Too many to count</a:t>
            </a:r>
          </a:p>
          <a:p>
            <a:pPr lvl="1"/>
            <a:r>
              <a:rPr lang="en-US" dirty="0"/>
              <a:t>At least once a week</a:t>
            </a:r>
          </a:p>
          <a:p>
            <a:pPr lvl="1"/>
            <a:r>
              <a:rPr lang="en-US" dirty="0"/>
              <a:t>Once or twice</a:t>
            </a:r>
          </a:p>
          <a:p>
            <a:pPr lvl="1"/>
            <a:r>
              <a:rPr lang="en-US" dirty="0"/>
              <a:t>Not at all this month but have in the past</a:t>
            </a:r>
          </a:p>
          <a:p>
            <a:pPr lvl="1"/>
            <a:r>
              <a:rPr lang="en-US" dirty="0"/>
              <a:t>None</a:t>
            </a:r>
          </a:p>
          <a:p>
            <a:pPr marL="457200" lvl="1" indent="0">
              <a:buNone/>
            </a:pPr>
            <a:endParaRPr lang="en-US" dirty="0"/>
          </a:p>
          <a:p>
            <a:pPr marL="457200" lvl="1" indent="0">
              <a:buNone/>
            </a:pPr>
            <a:r>
              <a:rPr lang="en-US" i="1" dirty="0"/>
              <a:t>Thought: Opportunities to deprescribe can happen at every encounter.</a:t>
            </a:r>
          </a:p>
          <a:p>
            <a:pPr marL="0" indent="0">
              <a:buNone/>
            </a:pPr>
            <a:r>
              <a:rPr lang="en-US" i="1" dirty="0"/>
              <a:t>	</a:t>
            </a:r>
            <a:r>
              <a:rPr lang="en-US" sz="1900" i="1" dirty="0"/>
              <a:t>McGrath K, Hajjar ER, Kumar C, Hwang C, Salzman B. Deprescribing: A simple method for   	reducing polypharmacy. The Journal of Family Practice.2017;66(7):436-445.</a:t>
            </a:r>
          </a:p>
          <a:p>
            <a:endParaRPr lang="en-US" dirty="0"/>
          </a:p>
          <a:p>
            <a:pPr marL="457200" lvl="1" indent="0">
              <a:buNone/>
            </a:pPr>
            <a:endParaRPr lang="en-US" i="1" dirty="0"/>
          </a:p>
        </p:txBody>
      </p:sp>
    </p:spTree>
    <p:extLst>
      <p:ext uri="{BB962C8B-B14F-4D97-AF65-F5344CB8AC3E}">
        <p14:creationId xmlns:p14="http://schemas.microsoft.com/office/powerpoint/2010/main" val="180228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52425"/>
            <a:ext cx="9029700" cy="1325563"/>
          </a:xfrm>
        </p:spPr>
        <p:txBody>
          <a:bodyPr/>
          <a:lstStyle/>
          <a:p>
            <a:r>
              <a:rPr lang="en-US" dirty="0"/>
              <a:t>Patient Barriers to Deprescribing</a:t>
            </a:r>
          </a:p>
        </p:txBody>
      </p:sp>
      <p:sp>
        <p:nvSpPr>
          <p:cNvPr id="3" name="Content Placeholder 2"/>
          <p:cNvSpPr>
            <a:spLocks noGrp="1"/>
          </p:cNvSpPr>
          <p:nvPr>
            <p:ph idx="1"/>
          </p:nvPr>
        </p:nvSpPr>
        <p:spPr>
          <a:xfrm>
            <a:off x="1562100" y="1677988"/>
            <a:ext cx="9791700" cy="4672012"/>
          </a:xfrm>
        </p:spPr>
        <p:txBody>
          <a:bodyPr>
            <a:normAutofit/>
          </a:bodyPr>
          <a:lstStyle/>
          <a:p>
            <a:r>
              <a:rPr lang="en-US" dirty="0"/>
              <a:t>Fear that condition may worsen</a:t>
            </a:r>
          </a:p>
          <a:p>
            <a:r>
              <a:rPr lang="en-US" dirty="0"/>
              <a:t>Lack of suitable alternative if needed</a:t>
            </a:r>
          </a:p>
          <a:p>
            <a:r>
              <a:rPr lang="en-US" dirty="0"/>
              <a:t>How will the condition be managed</a:t>
            </a:r>
          </a:p>
          <a:p>
            <a:r>
              <a:rPr lang="en-US" dirty="0"/>
              <a:t>Previous poor experience of medication stopped</a:t>
            </a:r>
          </a:p>
          <a:p>
            <a:r>
              <a:rPr lang="en-US" dirty="0"/>
              <a:t>Caregivers do not agree</a:t>
            </a:r>
          </a:p>
          <a:p>
            <a:r>
              <a:rPr lang="en-US" dirty="0"/>
              <a:t>Hoping for effectiveness or change in condition</a:t>
            </a:r>
          </a:p>
          <a:p>
            <a:r>
              <a:rPr lang="en-US" dirty="0"/>
              <a:t>Feelings of being “given-up on” </a:t>
            </a:r>
          </a:p>
          <a:p>
            <a:endParaRPr lang="en-US" dirty="0"/>
          </a:p>
          <a:p>
            <a:pPr marL="0" indent="0">
              <a:buNone/>
            </a:pPr>
            <a:r>
              <a:rPr lang="en-US" sz="1900" i="1" dirty="0"/>
              <a:t>McGrath K, Hajjar ER, Kumar C, Hwang C, Salzman B. Deprescribing: A simple method for reducing polypharmacy. The Journal of Family Practice.2017;66(7):436-445.</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6671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77825"/>
            <a:ext cx="9029700" cy="1325563"/>
          </a:xfrm>
        </p:spPr>
        <p:txBody>
          <a:bodyPr/>
          <a:lstStyle/>
          <a:p>
            <a:r>
              <a:rPr lang="en-US" dirty="0"/>
              <a:t>Discussion with Patients</a:t>
            </a:r>
          </a:p>
        </p:txBody>
      </p:sp>
      <p:sp>
        <p:nvSpPr>
          <p:cNvPr id="3" name="Content Placeholder 2"/>
          <p:cNvSpPr>
            <a:spLocks noGrp="1"/>
          </p:cNvSpPr>
          <p:nvPr>
            <p:ph idx="1"/>
          </p:nvPr>
        </p:nvSpPr>
        <p:spPr>
          <a:xfrm>
            <a:off x="1562100" y="1825624"/>
            <a:ext cx="9791700" cy="4905375"/>
          </a:xfrm>
        </p:spPr>
        <p:txBody>
          <a:bodyPr>
            <a:normAutofit lnSpcReduction="10000"/>
          </a:bodyPr>
          <a:lstStyle/>
          <a:p>
            <a:r>
              <a:rPr lang="en-US" dirty="0"/>
              <a:t>Some medications you take may be having </a:t>
            </a:r>
            <a:r>
              <a:rPr lang="en-US" b="1" dirty="0"/>
              <a:t>an additive effect</a:t>
            </a:r>
          </a:p>
          <a:p>
            <a:pPr marL="0" indent="0">
              <a:buNone/>
            </a:pPr>
            <a:endParaRPr lang="en-US" dirty="0"/>
          </a:p>
          <a:p>
            <a:r>
              <a:rPr lang="en-US" dirty="0"/>
              <a:t>Because our bodies change as we age (just like when we are children) we may need to </a:t>
            </a:r>
            <a:r>
              <a:rPr lang="en-US" b="1" dirty="0"/>
              <a:t>adjust some medications</a:t>
            </a:r>
          </a:p>
          <a:p>
            <a:pPr marL="0" indent="0">
              <a:buNone/>
            </a:pPr>
            <a:endParaRPr lang="en-US" dirty="0"/>
          </a:p>
          <a:p>
            <a:r>
              <a:rPr lang="en-US" dirty="0"/>
              <a:t>Some medications you take may be contributing to ….</a:t>
            </a:r>
          </a:p>
          <a:p>
            <a:pPr lvl="1"/>
            <a:r>
              <a:rPr lang="en-US" dirty="0"/>
              <a:t>Falls</a:t>
            </a:r>
          </a:p>
          <a:p>
            <a:pPr lvl="1"/>
            <a:r>
              <a:rPr lang="en-US" dirty="0"/>
              <a:t>Memory loss</a:t>
            </a:r>
          </a:p>
          <a:p>
            <a:pPr lvl="1"/>
            <a:r>
              <a:rPr lang="en-US" dirty="0"/>
              <a:t>Incontinence</a:t>
            </a:r>
          </a:p>
          <a:p>
            <a:pPr marL="457200" lvl="1" indent="0">
              <a:buNone/>
            </a:pPr>
            <a:endParaRPr lang="en-US" dirty="0"/>
          </a:p>
          <a:p>
            <a:pPr marL="457200" lvl="1" indent="0">
              <a:buNone/>
            </a:pPr>
            <a:r>
              <a:rPr lang="en-US" sz="1900" i="1" dirty="0"/>
              <a:t>Farrell B, Mangin D. Deprescribing is an essential part of good prescribing. American Family Physician. 2019;99(1).</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6401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14325"/>
            <a:ext cx="9029700" cy="1325563"/>
          </a:xfrm>
        </p:spPr>
        <p:txBody>
          <a:bodyPr/>
          <a:lstStyle/>
          <a:p>
            <a:r>
              <a:rPr lang="en-US" dirty="0"/>
              <a:t>Discussion with Patients</a:t>
            </a:r>
          </a:p>
        </p:txBody>
      </p:sp>
      <p:sp>
        <p:nvSpPr>
          <p:cNvPr id="3" name="Content Placeholder 2"/>
          <p:cNvSpPr>
            <a:spLocks noGrp="1"/>
          </p:cNvSpPr>
          <p:nvPr>
            <p:ph idx="1"/>
          </p:nvPr>
        </p:nvSpPr>
        <p:spPr>
          <a:xfrm>
            <a:off x="1562100" y="1639888"/>
            <a:ext cx="9791700" cy="5002212"/>
          </a:xfrm>
        </p:spPr>
        <p:txBody>
          <a:bodyPr>
            <a:normAutofit fontScale="77500" lnSpcReduction="20000"/>
          </a:bodyPr>
          <a:lstStyle/>
          <a:p>
            <a:pPr>
              <a:lnSpc>
                <a:spcPct val="120000"/>
              </a:lnSpc>
            </a:pPr>
            <a:r>
              <a:rPr lang="en-US" dirty="0"/>
              <a:t>You may have tried stopping this medication before, but it needs to be tapered slowly, </a:t>
            </a:r>
            <a:r>
              <a:rPr lang="en-US" b="1" dirty="0"/>
              <a:t>lets try to reduce the dose and see </a:t>
            </a:r>
          </a:p>
          <a:p>
            <a:pPr marL="0" indent="0">
              <a:buNone/>
            </a:pPr>
            <a:endParaRPr lang="en-US" dirty="0"/>
          </a:p>
          <a:p>
            <a:r>
              <a:rPr lang="en-US" dirty="0"/>
              <a:t>Let’s do this </a:t>
            </a:r>
            <a:r>
              <a:rPr lang="en-US" b="1" dirty="0"/>
              <a:t>slowly and follow up</a:t>
            </a:r>
          </a:p>
          <a:p>
            <a:pPr marL="0" indent="0">
              <a:buNone/>
            </a:pPr>
            <a:endParaRPr lang="en-US" dirty="0"/>
          </a:p>
          <a:p>
            <a:pPr>
              <a:lnSpc>
                <a:spcPct val="120000"/>
              </a:lnSpc>
            </a:pPr>
            <a:r>
              <a:rPr lang="en-US" dirty="0"/>
              <a:t>Because you no longer need this medication, you will no longer need to take the…(prescribing cascade medication)</a:t>
            </a:r>
          </a:p>
          <a:p>
            <a:pPr marL="0" indent="0">
              <a:lnSpc>
                <a:spcPct val="120000"/>
              </a:lnSpc>
              <a:buNone/>
            </a:pPr>
            <a:r>
              <a:rPr lang="en-US" dirty="0"/>
              <a:t>	Diuretic and potassium</a:t>
            </a:r>
          </a:p>
          <a:p>
            <a:pPr marL="0" indent="0">
              <a:lnSpc>
                <a:spcPct val="120000"/>
              </a:lnSpc>
              <a:buNone/>
            </a:pPr>
            <a:r>
              <a:rPr lang="en-US" dirty="0"/>
              <a:t>	Diuretic and incontinence medication</a:t>
            </a:r>
          </a:p>
          <a:p>
            <a:pPr marL="0" indent="0">
              <a:buNone/>
            </a:pPr>
            <a:endParaRPr lang="en-US" dirty="0"/>
          </a:p>
          <a:p>
            <a:r>
              <a:rPr lang="en-US" dirty="0"/>
              <a:t>This will </a:t>
            </a:r>
            <a:r>
              <a:rPr lang="en-US" b="1" dirty="0"/>
              <a:t>lessen the amount of medications </a:t>
            </a:r>
            <a:r>
              <a:rPr lang="en-US" dirty="0"/>
              <a:t>you are taking and having to </a:t>
            </a:r>
            <a:r>
              <a:rPr lang="en-US" b="1" dirty="0"/>
              <a:t>pay </a:t>
            </a:r>
            <a:r>
              <a:rPr lang="en-US" dirty="0"/>
              <a:t>for</a:t>
            </a:r>
          </a:p>
          <a:p>
            <a:pPr marL="0" indent="0">
              <a:buNone/>
            </a:pPr>
            <a:endParaRPr lang="en-US" dirty="0"/>
          </a:p>
          <a:p>
            <a:pPr marL="0" indent="0">
              <a:buNone/>
            </a:pPr>
            <a:r>
              <a:rPr lang="en-US" sz="2300" i="1" dirty="0"/>
              <a:t>Farrell B, Mangin D. Deprescribing is an essential part of good prescribing. American Family Physician. 2019;99(1).</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476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5"/>
            <a:ext cx="9029700" cy="1325563"/>
          </a:xfrm>
        </p:spPr>
        <p:txBody>
          <a:bodyPr>
            <a:normAutofit/>
          </a:bodyPr>
          <a:lstStyle/>
          <a:p>
            <a:r>
              <a:rPr lang="en-US" dirty="0"/>
              <a:t>Question 2</a:t>
            </a:r>
          </a:p>
        </p:txBody>
      </p:sp>
      <p:sp>
        <p:nvSpPr>
          <p:cNvPr id="3" name="Content Placeholder 2"/>
          <p:cNvSpPr>
            <a:spLocks noGrp="1"/>
          </p:cNvSpPr>
          <p:nvPr>
            <p:ph idx="1"/>
          </p:nvPr>
        </p:nvSpPr>
        <p:spPr/>
        <p:txBody>
          <a:bodyPr/>
          <a:lstStyle/>
          <a:p>
            <a:r>
              <a:rPr lang="en-US" dirty="0"/>
              <a:t>How likely are you to consider a recommendation, from a pharmacist, to deprescribe a medication for your patient?</a:t>
            </a:r>
          </a:p>
          <a:p>
            <a:pPr lvl="1"/>
            <a:r>
              <a:rPr lang="en-US" dirty="0"/>
              <a:t>Very likely</a:t>
            </a:r>
          </a:p>
          <a:p>
            <a:pPr lvl="1"/>
            <a:r>
              <a:rPr lang="en-US" dirty="0"/>
              <a:t>Possibly likely</a:t>
            </a:r>
          </a:p>
          <a:p>
            <a:pPr lvl="1"/>
            <a:r>
              <a:rPr lang="en-US" dirty="0"/>
              <a:t>Would need to see the patient first</a:t>
            </a:r>
          </a:p>
          <a:p>
            <a:pPr lvl="1"/>
            <a:r>
              <a:rPr lang="en-US" dirty="0"/>
              <a:t>Unlikely</a:t>
            </a:r>
          </a:p>
        </p:txBody>
      </p:sp>
    </p:spTree>
    <p:extLst>
      <p:ext uri="{BB962C8B-B14F-4D97-AF65-F5344CB8AC3E}">
        <p14:creationId xmlns:p14="http://schemas.microsoft.com/office/powerpoint/2010/main" val="360587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Choosing Wisely</a:t>
            </a:r>
          </a:p>
        </p:txBody>
      </p:sp>
      <p:sp>
        <p:nvSpPr>
          <p:cNvPr id="5" name="Content Placeholder 4"/>
          <p:cNvSpPr>
            <a:spLocks noGrp="1"/>
          </p:cNvSpPr>
          <p:nvPr>
            <p:ph idx="1"/>
          </p:nvPr>
        </p:nvSpPr>
        <p:spPr>
          <a:xfrm>
            <a:off x="1006764" y="1825624"/>
            <a:ext cx="10347036" cy="4550279"/>
          </a:xfrm>
        </p:spPr>
        <p:txBody>
          <a:bodyPr>
            <a:normAutofit/>
          </a:bodyPr>
          <a:lstStyle/>
          <a:p>
            <a:r>
              <a:rPr lang="en-US" sz="2400" b="1" dirty="0">
                <a:solidFill>
                  <a:srgbClr val="4FC300"/>
                </a:solidFill>
                <a:latin typeface="ProximaNova-Bold"/>
              </a:rPr>
              <a:t>Don’t use antipsychotics as the first choice to treat behavioral and psychological symptoms of dementia.</a:t>
            </a:r>
          </a:p>
          <a:p>
            <a:r>
              <a:rPr lang="en-US" sz="2400" b="1" dirty="0">
                <a:solidFill>
                  <a:srgbClr val="00C576"/>
                </a:solidFill>
                <a:latin typeface="ProximaNova-Bold"/>
              </a:rPr>
              <a:t>Avoid using medications other than metformin to achieve hemoglobin A1c &lt;7.5% in most older adults; moderate control is generally better.</a:t>
            </a:r>
          </a:p>
          <a:p>
            <a:r>
              <a:rPr lang="en-US" sz="2400" b="1" dirty="0">
                <a:solidFill>
                  <a:srgbClr val="00669A"/>
                </a:solidFill>
                <a:latin typeface="ProximaNova-Bold"/>
              </a:rPr>
              <a:t>Don’t use benzodiazepines or other sedative-hypnotics in older adults as first choice for insomnia, agitation or delirium.</a:t>
            </a:r>
          </a:p>
          <a:p>
            <a:r>
              <a:rPr lang="en-US" sz="2400" b="1" dirty="0">
                <a:solidFill>
                  <a:srgbClr val="B89200"/>
                </a:solidFill>
                <a:latin typeface="ProximaNova-Bold"/>
              </a:rPr>
              <a:t>Don’t prescribe cholinesterase inhibitors for dementia without periodic assessment for perceived cognitive benefits and adverse gastrointestinal effects.</a:t>
            </a:r>
          </a:p>
          <a:p>
            <a:r>
              <a:rPr lang="en-US" sz="2400" b="1" dirty="0">
                <a:solidFill>
                  <a:srgbClr val="00669A"/>
                </a:solidFill>
                <a:latin typeface="ProximaNova-Bold"/>
              </a:rPr>
              <a:t>Don’t prescribe a medication without conducting a drug regimen review.</a:t>
            </a:r>
            <a:endParaRPr lang="en-US" sz="2400" b="1" dirty="0">
              <a:solidFill>
                <a:srgbClr val="B89200"/>
              </a:solidFill>
              <a:latin typeface="ProximaNova-Bold"/>
            </a:endParaRPr>
          </a:p>
          <a:p>
            <a:endParaRPr lang="en-US" sz="24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52" y="5534302"/>
            <a:ext cx="392558" cy="686977"/>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52" y="4600304"/>
            <a:ext cx="392558" cy="822502"/>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01" y="1825624"/>
            <a:ext cx="367163" cy="832834"/>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00" y="2782694"/>
            <a:ext cx="377410" cy="800846"/>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01" y="3673252"/>
            <a:ext cx="404109" cy="815556"/>
          </a:xfrm>
          <a:prstGeom prst="rect">
            <a:avLst/>
          </a:prstGeom>
        </p:spPr>
      </p:pic>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444" y="260710"/>
            <a:ext cx="1898748" cy="1301817"/>
          </a:xfrm>
          <a:prstGeom prst="rect">
            <a:avLst/>
          </a:prstGeom>
        </p:spPr>
      </p:pic>
      <p:sp>
        <p:nvSpPr>
          <p:cNvPr id="14" name="TextBox 13"/>
          <p:cNvSpPr txBox="1"/>
          <p:nvPr/>
        </p:nvSpPr>
        <p:spPr>
          <a:xfrm>
            <a:off x="2887005" y="6265131"/>
            <a:ext cx="9467273" cy="369332"/>
          </a:xfrm>
          <a:prstGeom prst="rect">
            <a:avLst/>
          </a:prstGeom>
          <a:noFill/>
          <a:ln>
            <a:solidFill>
              <a:schemeClr val="bg2"/>
            </a:solidFill>
          </a:ln>
        </p:spPr>
        <p:txBody>
          <a:bodyPr wrap="square" rtlCol="0" anchor="ctr" anchorCtr="1">
            <a:spAutoFit/>
          </a:bodyPr>
          <a:lstStyle/>
          <a:p>
            <a:endParaRPr lang="en-US" dirty="0"/>
          </a:p>
        </p:txBody>
      </p:sp>
    </p:spTree>
    <p:extLst>
      <p:ext uri="{BB962C8B-B14F-4D97-AF65-F5344CB8AC3E}">
        <p14:creationId xmlns:p14="http://schemas.microsoft.com/office/powerpoint/2010/main" val="4555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5"/>
            <a:ext cx="9029700" cy="1325563"/>
          </a:xfrm>
        </p:spPr>
        <p:txBody>
          <a:bodyPr/>
          <a:lstStyle/>
          <a:p>
            <a:r>
              <a:rPr lang="en-US" dirty="0"/>
              <a:t>Question 3</a:t>
            </a:r>
          </a:p>
        </p:txBody>
      </p:sp>
      <p:sp>
        <p:nvSpPr>
          <p:cNvPr id="3" name="Content Placeholder 2"/>
          <p:cNvSpPr>
            <a:spLocks noGrp="1"/>
          </p:cNvSpPr>
          <p:nvPr>
            <p:ph idx="1"/>
          </p:nvPr>
        </p:nvSpPr>
        <p:spPr/>
        <p:txBody>
          <a:bodyPr/>
          <a:lstStyle/>
          <a:p>
            <a:r>
              <a:rPr lang="en-US" dirty="0"/>
              <a:t>How likely are you to consider deprescribing a medication, initiated by another provider?</a:t>
            </a:r>
          </a:p>
          <a:p>
            <a:pPr lvl="1"/>
            <a:r>
              <a:rPr lang="en-US" dirty="0"/>
              <a:t>Very likely</a:t>
            </a:r>
          </a:p>
          <a:p>
            <a:pPr lvl="1"/>
            <a:r>
              <a:rPr lang="en-US" dirty="0"/>
              <a:t>Possibly likely</a:t>
            </a:r>
          </a:p>
          <a:p>
            <a:pPr lvl="1"/>
            <a:r>
              <a:rPr lang="en-US" dirty="0"/>
              <a:t>Would call the provider first</a:t>
            </a:r>
          </a:p>
          <a:p>
            <a:pPr lvl="1"/>
            <a:r>
              <a:rPr lang="en-US" dirty="0"/>
              <a:t>Unlikely</a:t>
            </a:r>
          </a:p>
          <a:p>
            <a:pPr lvl="1"/>
            <a:r>
              <a:rPr lang="en-US" dirty="0"/>
              <a:t>Definitely would not</a:t>
            </a:r>
          </a:p>
          <a:p>
            <a:pPr lvl="1"/>
            <a:endParaRPr lang="en-US" dirty="0"/>
          </a:p>
        </p:txBody>
      </p:sp>
    </p:spTree>
    <p:extLst>
      <p:ext uri="{BB962C8B-B14F-4D97-AF65-F5344CB8AC3E}">
        <p14:creationId xmlns:p14="http://schemas.microsoft.com/office/powerpoint/2010/main" val="325479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5"/>
            <a:ext cx="9029700" cy="1325563"/>
          </a:xfrm>
        </p:spPr>
        <p:txBody>
          <a:bodyPr/>
          <a:lstStyle/>
          <a:p>
            <a:r>
              <a:rPr lang="en-US" dirty="0"/>
              <a:t>Prescriber Barriers to Deprescribing</a:t>
            </a:r>
          </a:p>
        </p:txBody>
      </p:sp>
      <p:sp>
        <p:nvSpPr>
          <p:cNvPr id="3" name="Content Placeholder 2"/>
          <p:cNvSpPr>
            <a:spLocks noGrp="1"/>
          </p:cNvSpPr>
          <p:nvPr>
            <p:ph idx="1"/>
          </p:nvPr>
        </p:nvSpPr>
        <p:spPr/>
        <p:txBody>
          <a:bodyPr>
            <a:normAutofit fontScale="92500" lnSpcReduction="10000"/>
          </a:bodyPr>
          <a:lstStyle/>
          <a:p>
            <a:r>
              <a:rPr lang="en-US" dirty="0"/>
              <a:t>Contradicting other prescribers (specialists)</a:t>
            </a:r>
          </a:p>
          <a:p>
            <a:r>
              <a:rPr lang="en-US" dirty="0"/>
              <a:t>Fear of  withdrawal symptoms or relapse</a:t>
            </a:r>
          </a:p>
          <a:p>
            <a:r>
              <a:rPr lang="en-US" dirty="0"/>
              <a:t>Unclear benefits versus risk</a:t>
            </a:r>
          </a:p>
          <a:p>
            <a:r>
              <a:rPr lang="en-US" dirty="0"/>
              <a:t>Difficult to approach life-expectancy conversations</a:t>
            </a:r>
          </a:p>
          <a:p>
            <a:r>
              <a:rPr lang="en-US" dirty="0"/>
              <a:t>Patient thoughts that care is being “downgraded”</a:t>
            </a:r>
          </a:p>
          <a:p>
            <a:r>
              <a:rPr lang="en-US" dirty="0"/>
              <a:t>Time to deprescribe</a:t>
            </a:r>
          </a:p>
          <a:p>
            <a:r>
              <a:rPr lang="en-US" dirty="0"/>
              <a:t>“Easier” to continue</a:t>
            </a:r>
          </a:p>
          <a:p>
            <a:endParaRPr lang="en-US" dirty="0"/>
          </a:p>
          <a:p>
            <a:pPr marL="0" indent="0">
              <a:buNone/>
            </a:pPr>
            <a:r>
              <a:rPr lang="en-US" sz="1900" i="1" dirty="0"/>
              <a:t>McGrath K, Hajjar ER, Kumar C, Hwang C, Salzman B. Deprescribing: A simple method for reducing polypharmacy. The Journal of Family Practice.2017;66(7):436-445.</a:t>
            </a:r>
          </a:p>
          <a:p>
            <a:endParaRPr lang="en-US" dirty="0"/>
          </a:p>
          <a:p>
            <a:endParaRPr lang="en-US" dirty="0"/>
          </a:p>
        </p:txBody>
      </p:sp>
    </p:spTree>
    <p:extLst>
      <p:ext uri="{BB962C8B-B14F-4D97-AF65-F5344CB8AC3E}">
        <p14:creationId xmlns:p14="http://schemas.microsoft.com/office/powerpoint/2010/main" val="1191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5"/>
            <a:ext cx="9029700" cy="1325563"/>
          </a:xfrm>
        </p:spPr>
        <p:txBody>
          <a:bodyPr/>
          <a:lstStyle/>
          <a:p>
            <a:r>
              <a:rPr lang="en-US" dirty="0"/>
              <a:t>Deprescribing is Good Prescribing</a:t>
            </a:r>
          </a:p>
        </p:txBody>
      </p:sp>
      <p:sp>
        <p:nvSpPr>
          <p:cNvPr id="3" name="Content Placeholder 2"/>
          <p:cNvSpPr>
            <a:spLocks noGrp="1"/>
          </p:cNvSpPr>
          <p:nvPr>
            <p:ph idx="1"/>
          </p:nvPr>
        </p:nvSpPr>
        <p:spPr>
          <a:xfrm>
            <a:off x="1562100" y="1825624"/>
            <a:ext cx="9791700" cy="4820981"/>
          </a:xfrm>
        </p:spPr>
        <p:txBody>
          <a:bodyPr>
            <a:normAutofit/>
          </a:bodyPr>
          <a:lstStyle/>
          <a:p>
            <a:r>
              <a:rPr lang="en-US" dirty="0"/>
              <a:t>Allows for </a:t>
            </a:r>
            <a:r>
              <a:rPr lang="en-US" b="1" dirty="0"/>
              <a:t>patient education</a:t>
            </a:r>
          </a:p>
          <a:p>
            <a:pPr lvl="1"/>
            <a:r>
              <a:rPr lang="en-US" dirty="0"/>
              <a:t>Changes of ADME </a:t>
            </a:r>
          </a:p>
          <a:p>
            <a:pPr lvl="1"/>
            <a:r>
              <a:rPr lang="en-US" dirty="0"/>
              <a:t>Additive adverse effects</a:t>
            </a:r>
          </a:p>
          <a:p>
            <a:pPr lvl="1"/>
            <a:r>
              <a:rPr lang="en-US" dirty="0"/>
              <a:t>Update treatment goals</a:t>
            </a:r>
          </a:p>
          <a:p>
            <a:r>
              <a:rPr lang="en-US" dirty="0"/>
              <a:t> Allows for </a:t>
            </a:r>
            <a:r>
              <a:rPr lang="en-US" b="1" dirty="0"/>
              <a:t>patient-centered approach to care</a:t>
            </a:r>
          </a:p>
          <a:p>
            <a:r>
              <a:rPr lang="en-US" dirty="0"/>
              <a:t>Good review of </a:t>
            </a:r>
            <a:r>
              <a:rPr lang="en-US" b="1" dirty="0"/>
              <a:t>“legacy prescribing” </a:t>
            </a:r>
            <a:r>
              <a:rPr lang="en-US" dirty="0"/>
              <a:t>–medications not necessarily    meant to be continued indefinitely</a:t>
            </a:r>
          </a:p>
          <a:p>
            <a:r>
              <a:rPr lang="en-US" dirty="0"/>
              <a:t>Take a </a:t>
            </a:r>
            <a:r>
              <a:rPr lang="en-US" b="1" dirty="0"/>
              <a:t>“Pause and monitor” </a:t>
            </a:r>
            <a:r>
              <a:rPr lang="en-US" dirty="0"/>
              <a:t>approach</a:t>
            </a:r>
          </a:p>
          <a:p>
            <a:r>
              <a:rPr lang="en-US" dirty="0"/>
              <a:t>Document outcomes</a:t>
            </a:r>
          </a:p>
          <a:p>
            <a:pPr marL="0" indent="0">
              <a:buNone/>
            </a:pPr>
            <a:r>
              <a:rPr lang="en-US" sz="1800" i="1" dirty="0"/>
              <a:t>Farrell B, Mangin D. Deprescribing is an essential part of good prescribing. American Family Physician. 2019;99(1).</a:t>
            </a:r>
          </a:p>
          <a:p>
            <a:endParaRPr lang="en-US" dirty="0"/>
          </a:p>
          <a:p>
            <a:endParaRPr lang="en-US" dirty="0"/>
          </a:p>
        </p:txBody>
      </p:sp>
    </p:spTree>
    <p:extLst>
      <p:ext uri="{BB962C8B-B14F-4D97-AF65-F5344CB8AC3E}">
        <p14:creationId xmlns:p14="http://schemas.microsoft.com/office/powerpoint/2010/main" val="349629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5"/>
            <a:ext cx="9029700" cy="1325563"/>
          </a:xfrm>
        </p:spPr>
        <p:txBody>
          <a:bodyPr/>
          <a:lstStyle/>
          <a:p>
            <a:r>
              <a:rPr lang="en-US" dirty="0"/>
              <a:t>Question 4</a:t>
            </a:r>
          </a:p>
        </p:txBody>
      </p:sp>
      <p:sp>
        <p:nvSpPr>
          <p:cNvPr id="3" name="Content Placeholder 2"/>
          <p:cNvSpPr>
            <a:spLocks noGrp="1"/>
          </p:cNvSpPr>
          <p:nvPr>
            <p:ph idx="1"/>
          </p:nvPr>
        </p:nvSpPr>
        <p:spPr>
          <a:xfrm>
            <a:off x="1562100" y="1825625"/>
            <a:ext cx="10261600" cy="4351338"/>
          </a:xfrm>
        </p:spPr>
        <p:txBody>
          <a:bodyPr/>
          <a:lstStyle/>
          <a:p>
            <a:r>
              <a:rPr lang="en-US" dirty="0"/>
              <a:t>How would you approach someone who asked you about deprescribing?</a:t>
            </a:r>
          </a:p>
          <a:p>
            <a:pPr lvl="1"/>
            <a:r>
              <a:rPr lang="en-US" dirty="0"/>
              <a:t>Initiate a conversation immediately</a:t>
            </a:r>
          </a:p>
          <a:p>
            <a:pPr lvl="1"/>
            <a:r>
              <a:rPr lang="en-US" dirty="0"/>
              <a:t>Schedule another appointment</a:t>
            </a:r>
          </a:p>
          <a:p>
            <a:pPr lvl="1"/>
            <a:r>
              <a:rPr lang="en-US" dirty="0"/>
              <a:t>Ask a pin-point question about which medication they wanted to know about</a:t>
            </a:r>
          </a:p>
          <a:p>
            <a:pPr lvl="1"/>
            <a:r>
              <a:rPr lang="en-US" dirty="0"/>
              <a:t>Or state, “If you are not having any issues then there is no need to review”</a:t>
            </a:r>
          </a:p>
          <a:p>
            <a:pPr lvl="1"/>
            <a:endParaRPr lang="en-US" dirty="0"/>
          </a:p>
          <a:p>
            <a:pPr lvl="1"/>
            <a:endParaRPr lang="en-US" dirty="0"/>
          </a:p>
        </p:txBody>
      </p:sp>
    </p:spTree>
    <p:extLst>
      <p:ext uri="{BB962C8B-B14F-4D97-AF65-F5344CB8AC3E}">
        <p14:creationId xmlns:p14="http://schemas.microsoft.com/office/powerpoint/2010/main" val="29591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500062"/>
            <a:ext cx="9029700" cy="1325563"/>
          </a:xfrm>
        </p:spPr>
        <p:txBody>
          <a:bodyPr/>
          <a:lstStyle/>
          <a:p>
            <a:r>
              <a:rPr lang="en-US" dirty="0"/>
              <a:t>Question 5</a:t>
            </a:r>
          </a:p>
        </p:txBody>
      </p:sp>
      <p:sp>
        <p:nvSpPr>
          <p:cNvPr id="3" name="Content Placeholder 2"/>
          <p:cNvSpPr>
            <a:spLocks noGrp="1"/>
          </p:cNvSpPr>
          <p:nvPr>
            <p:ph idx="1"/>
          </p:nvPr>
        </p:nvSpPr>
        <p:spPr/>
        <p:txBody>
          <a:bodyPr/>
          <a:lstStyle/>
          <a:p>
            <a:r>
              <a:rPr lang="en-US" dirty="0"/>
              <a:t>Do you currently have a method/step-by-step approach to deprescribing that you use in your practice?</a:t>
            </a:r>
          </a:p>
          <a:p>
            <a:pPr lvl="1"/>
            <a:r>
              <a:rPr lang="en-US" dirty="0"/>
              <a:t>Yes</a:t>
            </a:r>
          </a:p>
          <a:p>
            <a:pPr lvl="1"/>
            <a:r>
              <a:rPr lang="en-US" dirty="0"/>
              <a:t>Kind of, maybe</a:t>
            </a:r>
          </a:p>
          <a:p>
            <a:pPr lvl="1"/>
            <a:r>
              <a:rPr lang="en-US" dirty="0"/>
              <a:t>No, not really</a:t>
            </a:r>
          </a:p>
          <a:p>
            <a:pPr lvl="1"/>
            <a:endParaRPr lang="en-US" dirty="0"/>
          </a:p>
          <a:p>
            <a:pPr lvl="1"/>
            <a:r>
              <a:rPr lang="en-US" i="1" dirty="0"/>
              <a:t>If so, how well is this communicated during transitions of care?</a:t>
            </a:r>
          </a:p>
          <a:p>
            <a:pPr lvl="1"/>
            <a:r>
              <a:rPr lang="en-US" i="1" dirty="0"/>
              <a:t>Know, there is no “Gold Standard” to deprescribe.</a:t>
            </a:r>
          </a:p>
          <a:p>
            <a:pPr marL="0" indent="0">
              <a:buNone/>
            </a:pPr>
            <a:r>
              <a:rPr lang="en-US" sz="1900" i="1" dirty="0"/>
              <a:t>	McGrath K, Hajjar ER, Kumar C, Hwang C, Salzman B. Deprescribing: A simple method for 	reducing polypharmacy. The Journal of Family Practice.2017;66(7):436-445.</a:t>
            </a:r>
          </a:p>
          <a:p>
            <a:endParaRPr lang="en-US" dirty="0"/>
          </a:p>
          <a:p>
            <a:pPr lvl="2"/>
            <a:endParaRPr lang="en-US" i="1" dirty="0"/>
          </a:p>
        </p:txBody>
      </p:sp>
    </p:spTree>
    <p:extLst>
      <p:ext uri="{BB962C8B-B14F-4D97-AF65-F5344CB8AC3E}">
        <p14:creationId xmlns:p14="http://schemas.microsoft.com/office/powerpoint/2010/main" val="39379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52425"/>
            <a:ext cx="9029700" cy="1325563"/>
          </a:xfrm>
        </p:spPr>
        <p:txBody>
          <a:bodyPr/>
          <a:lstStyle/>
          <a:p>
            <a:r>
              <a:rPr lang="en-US" dirty="0"/>
              <a:t>Potential Benefits of Deprescribing</a:t>
            </a:r>
          </a:p>
        </p:txBody>
      </p:sp>
      <p:sp>
        <p:nvSpPr>
          <p:cNvPr id="3" name="Content Placeholder 2"/>
          <p:cNvSpPr>
            <a:spLocks noGrp="1"/>
          </p:cNvSpPr>
          <p:nvPr>
            <p:ph idx="1"/>
          </p:nvPr>
        </p:nvSpPr>
        <p:spPr>
          <a:xfrm>
            <a:off x="1562100" y="1825624"/>
            <a:ext cx="9791700" cy="4664075"/>
          </a:xfrm>
        </p:spPr>
        <p:txBody>
          <a:bodyPr>
            <a:normAutofit lnSpcReduction="10000"/>
          </a:bodyPr>
          <a:lstStyle/>
          <a:p>
            <a:r>
              <a:rPr lang="en-US" dirty="0"/>
              <a:t>Fewer falls</a:t>
            </a:r>
          </a:p>
          <a:p>
            <a:r>
              <a:rPr lang="en-US" dirty="0"/>
              <a:t>Improved cognition</a:t>
            </a:r>
          </a:p>
          <a:p>
            <a:r>
              <a:rPr lang="en-US" dirty="0"/>
              <a:t>Improved quality of life</a:t>
            </a:r>
          </a:p>
          <a:p>
            <a:r>
              <a:rPr lang="en-US" dirty="0"/>
              <a:t>No adverse drug reactions</a:t>
            </a:r>
          </a:p>
          <a:p>
            <a:r>
              <a:rPr lang="en-US" dirty="0"/>
              <a:t>Decrease in health care costs</a:t>
            </a:r>
          </a:p>
          <a:p>
            <a:r>
              <a:rPr lang="en-US" dirty="0"/>
              <a:t>Reduced drug interactions</a:t>
            </a:r>
          </a:p>
          <a:p>
            <a:r>
              <a:rPr lang="en-US" dirty="0"/>
              <a:t>Increased patient satisfaction</a:t>
            </a:r>
          </a:p>
          <a:p>
            <a:endParaRPr lang="en-US" dirty="0"/>
          </a:p>
          <a:p>
            <a:pPr marL="0" indent="0">
              <a:buNone/>
            </a:pPr>
            <a:r>
              <a:rPr lang="en-US" sz="1900" i="1" dirty="0"/>
              <a:t>McGrath K, Hajjar ER, Kumar C, Hwang C, Salzman B. Deprescribing: A simple method for reducing polypharmacy. The Journal of Family Practice.2017;66(7):436-445.</a:t>
            </a:r>
          </a:p>
          <a:p>
            <a:endParaRPr lang="en-US" dirty="0"/>
          </a:p>
          <a:p>
            <a:endParaRPr lang="en-US" dirty="0"/>
          </a:p>
        </p:txBody>
      </p:sp>
    </p:spTree>
    <p:extLst>
      <p:ext uri="{BB962C8B-B14F-4D97-AF65-F5344CB8AC3E}">
        <p14:creationId xmlns:p14="http://schemas.microsoft.com/office/powerpoint/2010/main" val="37712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5"/>
            <a:ext cx="9029700" cy="1325563"/>
          </a:xfrm>
        </p:spPr>
        <p:txBody>
          <a:bodyPr>
            <a:normAutofit/>
          </a:bodyPr>
          <a:lstStyle/>
          <a:p>
            <a:r>
              <a:rPr lang="en-US" dirty="0"/>
              <a:t>Wise Challenge</a:t>
            </a:r>
          </a:p>
        </p:txBody>
      </p:sp>
      <p:sp>
        <p:nvSpPr>
          <p:cNvPr id="3" name="Content Placeholder 2"/>
          <p:cNvSpPr>
            <a:spLocks noGrp="1"/>
          </p:cNvSpPr>
          <p:nvPr>
            <p:ph idx="1"/>
          </p:nvPr>
        </p:nvSpPr>
        <p:spPr/>
        <p:txBody>
          <a:bodyPr>
            <a:normAutofit/>
          </a:bodyPr>
          <a:lstStyle/>
          <a:p>
            <a:pPr marL="0" indent="0">
              <a:buNone/>
            </a:pPr>
            <a:r>
              <a:rPr lang="en-US" b="1" dirty="0">
                <a:solidFill>
                  <a:schemeClr val="accent1">
                    <a:lumMod val="50000"/>
                  </a:schemeClr>
                </a:solidFill>
              </a:rPr>
              <a:t>Choosing Wisely #9:</a:t>
            </a:r>
          </a:p>
          <a:p>
            <a:pPr marL="457200" lvl="1" indent="0">
              <a:buNone/>
            </a:pPr>
            <a:r>
              <a:rPr lang="en-US" b="1" dirty="0">
                <a:solidFill>
                  <a:schemeClr val="accent1">
                    <a:lumMod val="50000"/>
                  </a:schemeClr>
                </a:solidFill>
              </a:rPr>
              <a:t>	Don’t prescribe a medication without conducting a drug regimen 	review.</a:t>
            </a:r>
          </a:p>
          <a:p>
            <a:pPr marL="457200" lvl="1" indent="0">
              <a:buNone/>
            </a:pPr>
            <a:endParaRPr lang="en-US" dirty="0"/>
          </a:p>
          <a:p>
            <a:pPr marL="457200" lvl="1" indent="0">
              <a:buNone/>
            </a:pPr>
            <a:r>
              <a:rPr lang="en-US" sz="2800" b="1" dirty="0">
                <a:solidFill>
                  <a:schemeClr val="accent6">
                    <a:lumMod val="75000"/>
                  </a:schemeClr>
                </a:solidFill>
              </a:rPr>
              <a:t>Challenge:</a:t>
            </a:r>
          </a:p>
          <a:p>
            <a:pPr marL="457200" lvl="1" indent="0">
              <a:buNone/>
            </a:pPr>
            <a:r>
              <a:rPr lang="en-US" dirty="0"/>
              <a:t>	</a:t>
            </a:r>
            <a:r>
              <a:rPr lang="en-US" b="1" dirty="0">
                <a:solidFill>
                  <a:schemeClr val="accent6">
                    <a:lumMod val="75000"/>
                  </a:schemeClr>
                </a:solidFill>
              </a:rPr>
              <a:t>Don’t </a:t>
            </a:r>
            <a:r>
              <a:rPr lang="en-US" b="1" i="1" u="sng" dirty="0">
                <a:solidFill>
                  <a:schemeClr val="accent6">
                    <a:lumMod val="75000"/>
                  </a:schemeClr>
                </a:solidFill>
              </a:rPr>
              <a:t>CONTINUE</a:t>
            </a:r>
            <a:r>
              <a:rPr lang="en-US" b="1" dirty="0">
                <a:solidFill>
                  <a:schemeClr val="accent6">
                    <a:lumMod val="75000"/>
                  </a:schemeClr>
                </a:solidFill>
              </a:rPr>
              <a:t> a medication without conducting a drug regimen 	review.</a:t>
            </a:r>
          </a:p>
          <a:p>
            <a:pPr marL="457200" lvl="1" indent="0">
              <a:buNone/>
            </a:pPr>
            <a:endParaRPr lang="en-US" dirty="0"/>
          </a:p>
          <a:p>
            <a:pPr marL="457200" lvl="1" indent="0">
              <a:buNone/>
            </a:pPr>
            <a:r>
              <a:rPr lang="en-US" dirty="0"/>
              <a:t>	</a:t>
            </a:r>
          </a:p>
        </p:txBody>
      </p:sp>
    </p:spTree>
    <p:extLst>
      <p:ext uri="{BB962C8B-B14F-4D97-AF65-F5344CB8AC3E}">
        <p14:creationId xmlns:p14="http://schemas.microsoft.com/office/powerpoint/2010/main" val="310260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76225"/>
            <a:ext cx="9029700" cy="1325563"/>
          </a:xfrm>
        </p:spPr>
        <p:txBody>
          <a:bodyPr/>
          <a:lstStyle/>
          <a:p>
            <a:r>
              <a:rPr lang="en-US" dirty="0"/>
              <a:t>Wrap Up</a:t>
            </a:r>
          </a:p>
        </p:txBody>
      </p:sp>
      <p:sp>
        <p:nvSpPr>
          <p:cNvPr id="3" name="Content Placeholder 2"/>
          <p:cNvSpPr>
            <a:spLocks noGrp="1"/>
          </p:cNvSpPr>
          <p:nvPr>
            <p:ph idx="1"/>
          </p:nvPr>
        </p:nvSpPr>
        <p:spPr>
          <a:xfrm>
            <a:off x="1562100" y="1465628"/>
            <a:ext cx="9791700" cy="5196429"/>
          </a:xfrm>
        </p:spPr>
        <p:txBody>
          <a:bodyPr>
            <a:normAutofit fontScale="92500" lnSpcReduction="20000"/>
          </a:bodyPr>
          <a:lstStyle/>
          <a:p>
            <a:pPr lvl="0">
              <a:buClr>
                <a:srgbClr val="A5A5A5"/>
              </a:buClr>
              <a:buFont typeface="Wingdings" panose="05000000000000000000" pitchFamily="2" charset="2"/>
              <a:buChar char="Ø"/>
            </a:pPr>
            <a:r>
              <a:rPr lang="en-US" dirty="0">
                <a:solidFill>
                  <a:prstClr val="black"/>
                </a:solidFill>
              </a:rPr>
              <a:t>Review polypharmacy in an older adult, consider employing the 	Medication Appropriateness Index and deprescribing as a 	potential treatment/cure</a:t>
            </a:r>
          </a:p>
          <a:p>
            <a:pPr lvl="0">
              <a:buClr>
                <a:srgbClr val="A5A5A5"/>
              </a:buClr>
              <a:buFont typeface="Wingdings" panose="05000000000000000000" pitchFamily="2" charset="2"/>
              <a:buChar char="Ø"/>
            </a:pPr>
            <a:endParaRPr lang="en-US" dirty="0">
              <a:solidFill>
                <a:prstClr val="black"/>
              </a:solidFill>
            </a:endParaRPr>
          </a:p>
          <a:p>
            <a:pPr lvl="0">
              <a:buClr>
                <a:srgbClr val="A5A5A5"/>
              </a:buClr>
              <a:buFont typeface="Wingdings" panose="05000000000000000000" pitchFamily="2" charset="2"/>
              <a:buChar char="Ø"/>
            </a:pPr>
            <a:r>
              <a:rPr lang="en-US" dirty="0">
                <a:solidFill>
                  <a:prstClr val="black"/>
                </a:solidFill>
              </a:rPr>
              <a:t>Apply a step-by-step process and rationale to the discontinuation of 	medications based on falls risk, suboptimal dosing, and 	polypharmacy concerns; include follow-up and document 	changes.</a:t>
            </a:r>
          </a:p>
          <a:p>
            <a:pPr lvl="0">
              <a:buClr>
                <a:srgbClr val="A5A5A5"/>
              </a:buClr>
              <a:buFont typeface="Wingdings" panose="05000000000000000000" pitchFamily="2" charset="2"/>
              <a:buChar char="Ø"/>
            </a:pPr>
            <a:endParaRPr lang="en-US" dirty="0">
              <a:solidFill>
                <a:prstClr val="black"/>
              </a:solidFill>
            </a:endParaRPr>
          </a:p>
          <a:p>
            <a:pPr lvl="0">
              <a:buClr>
                <a:srgbClr val="A5A5A5"/>
              </a:buClr>
              <a:buFont typeface="Wingdings" panose="05000000000000000000" pitchFamily="2" charset="2"/>
              <a:buChar char="Ø"/>
            </a:pPr>
            <a:r>
              <a:rPr lang="en-US" dirty="0">
                <a:solidFill>
                  <a:prstClr val="black"/>
                </a:solidFill>
              </a:rPr>
              <a:t>Promote optimal medication use and appropriate deprescribing while  	considering the patient’s attitude and empowerment, and </a:t>
            </a:r>
          </a:p>
          <a:p>
            <a:pPr lvl="0">
              <a:buClr>
                <a:srgbClr val="A5A5A5"/>
              </a:buClr>
              <a:buFont typeface="Wingdings" panose="05000000000000000000" pitchFamily="2" charset="2"/>
              <a:buChar char="Ø"/>
            </a:pPr>
            <a:endParaRPr lang="en-US" dirty="0">
              <a:solidFill>
                <a:prstClr val="black"/>
              </a:solidFill>
            </a:endParaRPr>
          </a:p>
          <a:p>
            <a:pPr>
              <a:buFont typeface="Wingdings" panose="05000000000000000000" pitchFamily="2" charset="2"/>
              <a:buChar char="Ø"/>
            </a:pPr>
            <a:r>
              <a:rPr lang="en-US" dirty="0"/>
              <a:t>Favorite article if you want to read further:</a:t>
            </a:r>
          </a:p>
          <a:p>
            <a:pPr lvl="1"/>
            <a:r>
              <a:rPr lang="en-US" dirty="0"/>
              <a:t>Steinman MA, Hanlon JT. Managing medications in clinically complex elders “There’s got to be a happy medium”. JAMA. 2010;304(14):1592-1601.</a:t>
            </a:r>
          </a:p>
        </p:txBody>
      </p:sp>
    </p:spTree>
    <p:extLst>
      <p:ext uri="{BB962C8B-B14F-4D97-AF65-F5344CB8AC3E}">
        <p14:creationId xmlns:p14="http://schemas.microsoft.com/office/powerpoint/2010/main" val="27377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b="1" dirty="0">
                <a:solidFill>
                  <a:srgbClr val="00B050"/>
                </a:solidFill>
              </a:rPr>
              <a:t>Thank you!</a:t>
            </a:r>
          </a:p>
          <a:p>
            <a:pPr marL="0" indent="0" algn="ctr">
              <a:buNone/>
            </a:pPr>
            <a:endParaRPr lang="en-US" sz="4400" b="1" dirty="0">
              <a:solidFill>
                <a:srgbClr val="00B050"/>
              </a:solidFill>
            </a:endParaRPr>
          </a:p>
          <a:p>
            <a:pPr marL="0" indent="0" algn="ctr">
              <a:buNone/>
            </a:pPr>
            <a:r>
              <a:rPr lang="en-US" sz="4400" b="1" dirty="0">
                <a:solidFill>
                  <a:srgbClr val="00B050"/>
                </a:solidFill>
              </a:rPr>
              <a:t>Questions?</a:t>
            </a:r>
          </a:p>
          <a:p>
            <a:pPr marL="0" indent="0">
              <a:buNone/>
            </a:pPr>
            <a:endParaRPr lang="en-US" dirty="0"/>
          </a:p>
          <a:p>
            <a:pPr marL="0" indent="0">
              <a:buNone/>
            </a:pPr>
            <a:endParaRPr lang="en-US" dirty="0"/>
          </a:p>
          <a:p>
            <a:pPr marL="0" indent="0">
              <a:buNone/>
            </a:pPr>
            <a:r>
              <a:rPr lang="en-US" dirty="0"/>
              <a:t>			</a:t>
            </a:r>
            <a:r>
              <a:rPr lang="en-US" i="1" dirty="0"/>
              <a:t>								                          </a:t>
            </a:r>
            <a:r>
              <a:rPr lang="en-US" i="1" dirty="0">
                <a:hlinkClick r:id="rId3"/>
              </a:rPr>
              <a:t>donna.bartlett@mcphs.edu</a:t>
            </a:r>
            <a:r>
              <a:rPr lang="en-US" i="1" dirty="0"/>
              <a:t> </a:t>
            </a:r>
          </a:p>
        </p:txBody>
      </p:sp>
    </p:spTree>
    <p:extLst>
      <p:ext uri="{BB962C8B-B14F-4D97-AF65-F5344CB8AC3E}">
        <p14:creationId xmlns:p14="http://schemas.microsoft.com/office/powerpoint/2010/main" val="122738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9003"/>
            <a:ext cx="9029700" cy="1325563"/>
          </a:xfrm>
        </p:spPr>
        <p:txBody>
          <a:bodyPr/>
          <a:lstStyle/>
          <a:p>
            <a:r>
              <a:rPr lang="en-US" dirty="0"/>
              <a:t>References</a:t>
            </a:r>
          </a:p>
        </p:txBody>
      </p:sp>
      <p:sp>
        <p:nvSpPr>
          <p:cNvPr id="3" name="Content Placeholder 2"/>
          <p:cNvSpPr>
            <a:spLocks noGrp="1"/>
          </p:cNvSpPr>
          <p:nvPr>
            <p:ph idx="1"/>
          </p:nvPr>
        </p:nvSpPr>
        <p:spPr>
          <a:xfrm>
            <a:off x="1562100" y="1364566"/>
            <a:ext cx="9791700" cy="5387925"/>
          </a:xfrm>
        </p:spPr>
        <p:txBody>
          <a:bodyPr>
            <a:normAutofit fontScale="85000" lnSpcReduction="10000"/>
          </a:bodyPr>
          <a:lstStyle/>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Ailabouni NJ, Nishtala PS, Mangin D, Tordoff JM. Challenges and enablers of deprescribing: a general practitioner perspective. PLoS ONE.2016;11(4):e0151066.</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Ten things Clinicians and Patients Should Question. American Geriatrics Society.  Revised April 23, 2015.  </a:t>
            </a:r>
            <a:r>
              <a:rPr lang="en-US" sz="1600" dirty="0">
                <a:solidFill>
                  <a:srgbClr val="292934"/>
                </a:solidFill>
                <a:latin typeface="Arial"/>
                <a:ea typeface="ＭＳ Ｐゴシック" charset="0"/>
                <a:cs typeface="Arial"/>
                <a:hlinkClick r:id="rId3"/>
              </a:rPr>
              <a:t>https://www.choosingwisely.org/wp-content/uploads/2015/01/Choosing-Wisely-Recommendations.pdf</a:t>
            </a:r>
            <a:r>
              <a:rPr lang="en-US" sz="1600" dirty="0">
                <a:solidFill>
                  <a:srgbClr val="292934"/>
                </a:solidFill>
                <a:latin typeface="Arial"/>
                <a:ea typeface="ＭＳ Ｐゴシック" charset="0"/>
                <a:cs typeface="Arial"/>
              </a:rPr>
              <a:t>  </a:t>
            </a:r>
          </a:p>
          <a:p>
            <a:pPr marL="0" lvl="0" indent="0">
              <a:lnSpc>
                <a:spcPct val="100000"/>
              </a:lnSpc>
              <a:spcBef>
                <a:spcPct val="20000"/>
              </a:spcBef>
              <a:buClr>
                <a:srgbClr val="93A299"/>
              </a:buClr>
              <a:buSzPct val="85000"/>
              <a:buNone/>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Hutchinson LC, Sleeper RB. Polypharmacy and other forms of suboptimal drug use in older patients. In: Fundamentals of Geriatric Pharmacotherapy. ASHP.Bethesda,MD.2010:p.109-120.</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D’Arrigo T. APhA. Deprescribing is the cure for ‘disease’ of polypharmacy. November 27, 2018.  </a:t>
            </a:r>
            <a:r>
              <a:rPr lang="en-US" sz="1600" dirty="0">
                <a:solidFill>
                  <a:srgbClr val="292934"/>
                </a:solidFill>
                <a:latin typeface="Arial"/>
                <a:ea typeface="ＭＳ Ｐゴシック" charset="0"/>
                <a:cs typeface="Arial"/>
                <a:hlinkClick r:id="rId4"/>
              </a:rPr>
              <a:t>https://www.pharmacist.com/article/deprescribing-cure-disease-polypharmacy</a:t>
            </a:r>
            <a:r>
              <a:rPr lang="en-US" sz="1600" dirty="0">
                <a:solidFill>
                  <a:srgbClr val="292934"/>
                </a:solidFill>
                <a:latin typeface="Arial"/>
                <a:ea typeface="ＭＳ Ｐゴシック" charset="0"/>
                <a:cs typeface="Arial"/>
              </a:rPr>
              <a:t> .</a:t>
            </a:r>
          </a:p>
          <a:p>
            <a:pPr marL="0" lvl="0" indent="0">
              <a:lnSpc>
                <a:spcPct val="100000"/>
              </a:lnSpc>
              <a:spcBef>
                <a:spcPct val="20000"/>
              </a:spcBef>
              <a:buClr>
                <a:srgbClr val="93A299"/>
              </a:buClr>
              <a:buSzPct val="85000"/>
              <a:buNone/>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Hajjar ER, Hanlon JT. Polypharmacy in elderly patients. The American Journal of geriatric Pharmacotherapy. 2007;5(4):345-351.</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American Geriatrics Society 2015 updated Beers Criteria for potentially inappropriate medication use in older adults. NGC:010857 2015 Nov. </a:t>
            </a:r>
            <a:r>
              <a:rPr lang="en-US" sz="1600" dirty="0">
                <a:solidFill>
                  <a:srgbClr val="292934"/>
                </a:solidFill>
                <a:latin typeface="Arial"/>
                <a:ea typeface="ＭＳ Ｐゴシック" charset="0"/>
                <a:cs typeface="Arial"/>
                <a:hlinkClick r:id="rId5"/>
              </a:rPr>
              <a:t>https://www.guideline.gov/summaries/summary/49933/american-geriatrics-society-2015-updated-beers-criteria-for-potentially-inappropriate-medication-use-in-older-adults</a:t>
            </a:r>
            <a:r>
              <a:rPr lang="en-US" sz="1600" dirty="0">
                <a:solidFill>
                  <a:srgbClr val="292934"/>
                </a:solidFill>
                <a:latin typeface="Arial"/>
                <a:ea typeface="ＭＳ Ｐゴシック" charset="0"/>
                <a:cs typeface="Arial"/>
              </a:rPr>
              <a:t> Accessed:February 12, 2018.</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Gallagher PF, O’Connor MN, O’Mahony D. Prevention of potentially inappropriate prescribing for elderly patients: a randomized controlled trial using STOPP/START criteria. Clinical Pharmacology &amp; Therapeutics. 2011;89(6):845-854.</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Scott IA, Gray LC, Martin JH, et al. Deciding when to stop: towards evidence-based deprescribing of drugs in older populations. Evid Based Med 2013;18:121-124.</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endParaRPr lang="en-US" sz="1400" dirty="0">
              <a:solidFill>
                <a:srgbClr val="292934"/>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202350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3" y="-1"/>
            <a:ext cx="9724417" cy="1634247"/>
          </a:xfrm>
        </p:spPr>
        <p:txBody>
          <a:bodyPr>
            <a:normAutofit/>
          </a:bodyPr>
          <a:lstStyle/>
          <a:p>
            <a:r>
              <a:rPr lang="en-US" sz="4400" b="1" u="sng" dirty="0"/>
              <a:t>Polypharmacy</a:t>
            </a:r>
            <a:r>
              <a:rPr lang="en-US" b="1" dirty="0">
                <a:latin typeface="Calibri" pitchFamily="34" charset="0"/>
              </a:rPr>
              <a:t> </a:t>
            </a:r>
            <a:endParaRPr lang="en-US" dirty="0"/>
          </a:p>
        </p:txBody>
      </p:sp>
      <p:graphicFrame>
        <p:nvGraphicFramePr>
          <p:cNvPr id="4" name="Content Placeholder 3"/>
          <p:cNvGraphicFramePr>
            <a:graphicFrameLocks noGrp="1"/>
          </p:cNvGraphicFramePr>
          <p:nvPr>
            <p:ph idx="1"/>
            <p:extLst/>
          </p:nvPr>
        </p:nvGraphicFramePr>
        <p:xfrm>
          <a:off x="296186" y="1634246"/>
          <a:ext cx="7742345" cy="48347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8038531" y="2421646"/>
            <a:ext cx="3889480" cy="2588929"/>
          </a:xfrm>
          <a:prstGeom prst="rect">
            <a:avLst/>
          </a:prstGeom>
        </p:spPr>
      </p:pic>
      <p:sp>
        <p:nvSpPr>
          <p:cNvPr id="5" name="Oval Callout 4"/>
          <p:cNvSpPr/>
          <p:nvPr/>
        </p:nvSpPr>
        <p:spPr>
          <a:xfrm>
            <a:off x="7969250" y="614986"/>
            <a:ext cx="3505200" cy="2377205"/>
          </a:xfrm>
          <a:prstGeom prst="wedgeEllipseCallou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TextBox 5"/>
          <p:cNvSpPr txBox="1"/>
          <p:nvPr/>
        </p:nvSpPr>
        <p:spPr>
          <a:xfrm>
            <a:off x="8285878" y="1295126"/>
            <a:ext cx="2959100" cy="954107"/>
          </a:xfrm>
          <a:prstGeom prst="rect">
            <a:avLst/>
          </a:prstGeom>
          <a:noFill/>
          <a:ln>
            <a:solidFill>
              <a:schemeClr val="bg2"/>
            </a:solidFill>
          </a:ln>
        </p:spPr>
        <p:txBody>
          <a:bodyPr wrap="square" rtlCol="0" anchor="ctr" anchorCtr="1">
            <a:spAutoFit/>
          </a:bodyPr>
          <a:lstStyle/>
          <a:p>
            <a:r>
              <a:rPr lang="en-US" sz="2800" b="1" dirty="0"/>
              <a:t>     Add in a hospitalization</a:t>
            </a:r>
          </a:p>
        </p:txBody>
      </p:sp>
    </p:spTree>
    <p:custDataLst>
      <p:tags r:id="rId1"/>
    </p:custDataLst>
    <p:extLst>
      <p:ext uri="{BB962C8B-B14F-4D97-AF65-F5344CB8AC3E}">
        <p14:creationId xmlns:p14="http://schemas.microsoft.com/office/powerpoint/2010/main" val="110200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403225"/>
            <a:ext cx="9029700" cy="1325563"/>
          </a:xfrm>
        </p:spPr>
        <p:txBody>
          <a:bodyPr/>
          <a:lstStyle/>
          <a:p>
            <a:r>
              <a:rPr lang="en-US" dirty="0"/>
              <a:t>References</a:t>
            </a:r>
          </a:p>
        </p:txBody>
      </p:sp>
      <p:sp>
        <p:nvSpPr>
          <p:cNvPr id="3" name="Content Placeholder 2"/>
          <p:cNvSpPr>
            <a:spLocks noGrp="1"/>
          </p:cNvSpPr>
          <p:nvPr>
            <p:ph idx="1"/>
          </p:nvPr>
        </p:nvSpPr>
        <p:spPr>
          <a:xfrm>
            <a:off x="1562100" y="1566317"/>
            <a:ext cx="9791700" cy="4916369"/>
          </a:xfrm>
        </p:spPr>
        <p:txBody>
          <a:bodyPr>
            <a:normAutofit lnSpcReduction="10000"/>
          </a:bodyPr>
          <a:lstStyle/>
          <a:p>
            <a:pPr marL="182880" indent="-182880">
              <a:lnSpc>
                <a:spcPct val="100000"/>
              </a:lnSpc>
              <a:spcBef>
                <a:spcPct val="20000"/>
              </a:spcBef>
              <a:buClr>
                <a:srgbClr val="93A299"/>
              </a:buClr>
              <a:buSzPct val="85000"/>
            </a:pPr>
            <a:r>
              <a:rPr lang="en-US" sz="1800" dirty="0"/>
              <a:t>Deprescribing Guidelines and Algorithms. </a:t>
            </a:r>
            <a:r>
              <a:rPr lang="en-US" sz="1800" dirty="0">
                <a:solidFill>
                  <a:prstClr val="black"/>
                </a:solidFill>
                <a:hlinkClick r:id="rId3"/>
              </a:rPr>
              <a:t>https://deprescribing.org/resources/deprescribing-guidelines-algorithms/</a:t>
            </a:r>
            <a:r>
              <a:rPr lang="en-US" sz="1800" dirty="0">
                <a:solidFill>
                  <a:prstClr val="black"/>
                </a:solidFill>
              </a:rPr>
              <a:t>. Accessed February 12, 2018.</a:t>
            </a:r>
          </a:p>
          <a:p>
            <a:pPr marL="182880" indent="-182880">
              <a:lnSpc>
                <a:spcPct val="100000"/>
              </a:lnSpc>
              <a:spcBef>
                <a:spcPct val="20000"/>
              </a:spcBef>
              <a:buClr>
                <a:srgbClr val="93A299"/>
              </a:buClr>
              <a:buSzPct val="85000"/>
            </a:pPr>
            <a:endParaRPr lang="en-US" sz="1800" dirty="0">
              <a:solidFill>
                <a:prstClr val="black"/>
              </a:solidFill>
            </a:endParaRPr>
          </a:p>
          <a:p>
            <a:pPr marL="182880" lvl="0" indent="-182880">
              <a:lnSpc>
                <a:spcPct val="100000"/>
              </a:lnSpc>
              <a:spcBef>
                <a:spcPct val="20000"/>
              </a:spcBef>
              <a:buClr>
                <a:srgbClr val="93A299"/>
              </a:buClr>
              <a:buSzPct val="85000"/>
            </a:pPr>
            <a:r>
              <a:rPr lang="en-US" sz="1800" dirty="0">
                <a:solidFill>
                  <a:prstClr val="black"/>
                </a:solidFill>
              </a:rPr>
              <a:t>Jetha S. Polypharmacy, the elderly, and deprescribing. The Consultant Pharmacist. 2015;30(9):527-532</a:t>
            </a:r>
            <a:r>
              <a:rPr lang="en-US" sz="1800" i="1" dirty="0">
                <a:solidFill>
                  <a:prstClr val="black"/>
                </a:solidFill>
              </a:rPr>
              <a:t>.</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SAFE Fact Sheet. </a:t>
            </a:r>
            <a:r>
              <a:rPr lang="en-US" sz="1600" dirty="0">
                <a:solidFill>
                  <a:srgbClr val="292934"/>
                </a:solidFill>
                <a:latin typeface="Arial"/>
                <a:ea typeface="ＭＳ Ｐゴシック" charset="0"/>
                <a:cs typeface="Arial"/>
                <a:hlinkClick r:id="rId4"/>
              </a:rPr>
              <a:t>https://www.cdc.gov/steadi/pdf/STEADI-FactSheet-SAFEMedReview-508.pdf</a:t>
            </a:r>
            <a:r>
              <a:rPr lang="en-US" sz="1600" dirty="0">
                <a:solidFill>
                  <a:srgbClr val="292934"/>
                </a:solidFill>
                <a:latin typeface="Arial"/>
                <a:ea typeface="ＭＳ Ｐゴシック" charset="0"/>
                <a:cs typeface="Arial"/>
              </a:rPr>
              <a:t> . Accessed June 14, 2019.</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Tannenbaum C, Martin P, Tamblyn R. Reduction of inappropriate benzodiazepine prescriptions among older adults through direct patient education The EMPOWER cluster randomized trial. JAMA Intern Med. 2014;174(6):890-898.</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Reeve E, Wiese MD, Hendrix I, et al, People’s attitudes, beliefs, and experiences regarding polypharmacy and willingness to deprescribe. JAGS. 2013;1(9):1508-1514.</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r>
              <a:rPr lang="en-US" sz="1600" dirty="0">
                <a:solidFill>
                  <a:srgbClr val="292934"/>
                </a:solidFill>
                <a:latin typeface="Arial"/>
                <a:ea typeface="ＭＳ Ｐゴシック" charset="0"/>
                <a:cs typeface="Arial"/>
              </a:rPr>
              <a:t>Galazzi A, Lusignani M, Chiarelli MT, et al. Attitudes towards polypharmacy and medication withdrawal among older inpatients in Italy. Int J Clin Pharm. 2016;38:454-461.</a:t>
            </a: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pPr marL="182880" lvl="0" indent="-182880">
              <a:lnSpc>
                <a:spcPct val="100000"/>
              </a:lnSpc>
              <a:spcBef>
                <a:spcPct val="20000"/>
              </a:spcBef>
              <a:buClr>
                <a:srgbClr val="93A299"/>
              </a:buClr>
              <a:buSzPct val="85000"/>
            </a:pPr>
            <a:endParaRPr lang="en-US" sz="1600" dirty="0">
              <a:solidFill>
                <a:srgbClr val="292934"/>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22412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403225"/>
            <a:ext cx="9029700" cy="1325563"/>
          </a:xfrm>
        </p:spPr>
        <p:txBody>
          <a:bodyPr/>
          <a:lstStyle/>
          <a:p>
            <a:r>
              <a:rPr lang="en-US" dirty="0"/>
              <a:t>References</a:t>
            </a:r>
          </a:p>
        </p:txBody>
      </p:sp>
      <p:sp>
        <p:nvSpPr>
          <p:cNvPr id="3" name="Content Placeholder 2"/>
          <p:cNvSpPr>
            <a:spLocks noGrp="1"/>
          </p:cNvSpPr>
          <p:nvPr>
            <p:ph idx="1"/>
          </p:nvPr>
        </p:nvSpPr>
        <p:spPr/>
        <p:txBody>
          <a:bodyPr/>
          <a:lstStyle/>
          <a:p>
            <a:pPr lvl="0">
              <a:buClr>
                <a:srgbClr val="A5A5A5"/>
              </a:buClr>
            </a:pPr>
            <a:endParaRPr lang="en-US" sz="1900" dirty="0">
              <a:solidFill>
                <a:prstClr val="black"/>
              </a:solidFill>
              <a:hlinkClick r:id="rId3" action="ppaction://hlinkfile"/>
            </a:endParaRPr>
          </a:p>
          <a:p>
            <a:pPr lvl="0">
              <a:buClr>
                <a:srgbClr val="A5A5A5"/>
              </a:buClr>
            </a:pPr>
            <a:r>
              <a:rPr lang="en-US" sz="1800" dirty="0">
                <a:solidFill>
                  <a:prstClr val="black"/>
                </a:solidFill>
              </a:rPr>
              <a:t>Reeve E, Shakib, S, Hendrix I, et al. Review of deprescribing processes and development of an evidence-based, patient-centred deprescribing process. Br J Clin Pharmacol. 2014 Oct;78(4):738-47. </a:t>
            </a:r>
          </a:p>
          <a:p>
            <a:pPr>
              <a:buClr>
                <a:srgbClr val="A5A5A5"/>
              </a:buClr>
            </a:pPr>
            <a:r>
              <a:rPr lang="en-US" sz="1800" dirty="0"/>
              <a:t>Farrell B, Mangin D. Deprescribing is an essential part of good prescribing. American Family Physician. 2019;99(1).</a:t>
            </a:r>
            <a:endParaRPr lang="en-US" sz="1800" dirty="0">
              <a:solidFill>
                <a:prstClr val="black"/>
              </a:solidFill>
            </a:endParaRPr>
          </a:p>
          <a:p>
            <a:r>
              <a:rPr lang="en-US" sz="1800" dirty="0"/>
              <a:t>McGrath K, Hajjar ER, Kumar C, Hwang C, Salzman B. Deprescribing: A simple method for reducing polypharmacy. The Journal of Family Practice.2017;66(7):436-445.</a:t>
            </a:r>
          </a:p>
          <a:p>
            <a:endParaRPr lang="en-US" dirty="0"/>
          </a:p>
          <a:p>
            <a:endParaRPr lang="en-US" dirty="0"/>
          </a:p>
        </p:txBody>
      </p:sp>
    </p:spTree>
    <p:extLst>
      <p:ext uri="{BB962C8B-B14F-4D97-AF65-F5344CB8AC3E}">
        <p14:creationId xmlns:p14="http://schemas.microsoft.com/office/powerpoint/2010/main" val="18048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95" y="460660"/>
            <a:ext cx="9029700" cy="1325563"/>
          </a:xfrm>
        </p:spPr>
        <p:txBody>
          <a:bodyPr/>
          <a:lstStyle/>
          <a:p>
            <a:r>
              <a:rPr lang="en-US" b="1" u="sng" dirty="0"/>
              <a:t>Polypharmacy</a:t>
            </a:r>
            <a:r>
              <a:rPr lang="en-US" dirty="0"/>
              <a:t> </a:t>
            </a:r>
          </a:p>
        </p:txBody>
      </p:sp>
      <p:sp>
        <p:nvSpPr>
          <p:cNvPr id="3" name="Text Placeholder 2"/>
          <p:cNvSpPr>
            <a:spLocks noGrp="1"/>
          </p:cNvSpPr>
          <p:nvPr>
            <p:ph idx="1"/>
          </p:nvPr>
        </p:nvSpPr>
        <p:spPr>
          <a:xfrm>
            <a:off x="1981200" y="1905000"/>
            <a:ext cx="7620000" cy="4495800"/>
          </a:xfrm>
        </p:spPr>
        <p:txBody>
          <a:bodyPr>
            <a:normAutofit/>
          </a:bodyPr>
          <a:lstStyle/>
          <a:p>
            <a:r>
              <a:rPr lang="en-US" sz="3200" u="sng" dirty="0">
                <a:solidFill>
                  <a:schemeClr val="tx1">
                    <a:lumMod val="85000"/>
                    <a:lumOff val="15000"/>
                  </a:schemeClr>
                </a:solidFill>
              </a:rPr>
              <a:t>Definition:</a:t>
            </a:r>
          </a:p>
          <a:p>
            <a:pPr>
              <a:buFont typeface="Arial" charset="0"/>
              <a:buChar char="•"/>
            </a:pPr>
            <a:r>
              <a:rPr lang="en-US" sz="3200" dirty="0">
                <a:solidFill>
                  <a:schemeClr val="tx1">
                    <a:lumMod val="85000"/>
                    <a:lumOff val="15000"/>
                  </a:schemeClr>
                </a:solidFill>
              </a:rPr>
              <a:t>Multiple medications (4, 5, 6, 7, 8…)</a:t>
            </a:r>
          </a:p>
          <a:p>
            <a:pPr>
              <a:buFont typeface="Arial" charset="0"/>
              <a:buChar char="•"/>
            </a:pPr>
            <a:endParaRPr lang="en-US" sz="3200" dirty="0">
              <a:solidFill>
                <a:schemeClr val="tx1">
                  <a:lumMod val="85000"/>
                  <a:lumOff val="15000"/>
                </a:schemeClr>
              </a:solidFill>
            </a:endParaRPr>
          </a:p>
          <a:p>
            <a:pPr>
              <a:buFont typeface="Arial" charset="0"/>
              <a:buChar char="•"/>
            </a:pPr>
            <a:r>
              <a:rPr lang="en-US" sz="3200" dirty="0">
                <a:solidFill>
                  <a:schemeClr val="tx1">
                    <a:lumMod val="85000"/>
                    <a:lumOff val="15000"/>
                  </a:schemeClr>
                </a:solidFill>
              </a:rPr>
              <a:t>Administration of unnecessary medications</a:t>
            </a:r>
          </a:p>
          <a:p>
            <a:pPr>
              <a:buFont typeface="Arial" charset="0"/>
              <a:buChar char="•"/>
            </a:pPr>
            <a:endParaRPr lang="en-US" sz="1800" dirty="0">
              <a:solidFill>
                <a:schemeClr val="tx1">
                  <a:lumMod val="85000"/>
                  <a:lumOff val="15000"/>
                </a:schemeClr>
              </a:solidFill>
            </a:endParaRPr>
          </a:p>
          <a:p>
            <a:pPr>
              <a:buFont typeface="Arial" charset="0"/>
              <a:buChar char="•"/>
            </a:pPr>
            <a:endParaRPr lang="en-US" sz="1800" dirty="0">
              <a:solidFill>
                <a:schemeClr val="tx1">
                  <a:lumMod val="85000"/>
                  <a:lumOff val="15000"/>
                </a:schemeClr>
              </a:solidFill>
            </a:endParaRPr>
          </a:p>
          <a:p>
            <a:endParaRPr lang="en-US" sz="1800" dirty="0">
              <a:solidFill>
                <a:schemeClr val="tx1">
                  <a:lumMod val="85000"/>
                  <a:lumOff val="15000"/>
                </a:schemeClr>
              </a:solidFill>
            </a:endParaRPr>
          </a:p>
          <a:p>
            <a:r>
              <a:rPr lang="en-US" sz="1800" i="1" dirty="0">
                <a:solidFill>
                  <a:schemeClr val="tx1">
                    <a:lumMod val="85000"/>
                    <a:lumOff val="15000"/>
                  </a:schemeClr>
                </a:solidFill>
              </a:rPr>
              <a:t>Hutchinson, Sleeper 2010.</a:t>
            </a:r>
          </a:p>
        </p:txBody>
      </p:sp>
      <p:pic>
        <p:nvPicPr>
          <p:cNvPr id="4" name="Picture 2" descr="C:\Documents and Settings\donna.bartlett\Local Settings\Temporary Internet Files\Content.IE5\8FS8LCGQ\MC900439602[1].png"/>
          <p:cNvPicPr>
            <a:picLocks noChangeAspect="1" noChangeArrowheads="1"/>
          </p:cNvPicPr>
          <p:nvPr/>
        </p:nvPicPr>
        <p:blipFill>
          <a:blip r:embed="rId4" cstate="print"/>
          <a:srcRect/>
          <a:stretch>
            <a:fillRect/>
          </a:stretch>
        </p:blipFill>
        <p:spPr bwMode="auto">
          <a:xfrm>
            <a:off x="6901963" y="0"/>
            <a:ext cx="4615961" cy="3810000"/>
          </a:xfrm>
          <a:prstGeom prst="rect">
            <a:avLst/>
          </a:prstGeom>
          <a:noFill/>
        </p:spPr>
      </p:pic>
    </p:spTree>
    <p:custDataLst>
      <p:tags r:id="rId1"/>
    </p:custDataLst>
    <p:extLst>
      <p:ext uri="{BB962C8B-B14F-4D97-AF65-F5344CB8AC3E}">
        <p14:creationId xmlns:p14="http://schemas.microsoft.com/office/powerpoint/2010/main" val="340847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50031"/>
            <a:ext cx="9029700" cy="1325563"/>
          </a:xfrm>
        </p:spPr>
        <p:txBody>
          <a:bodyPr/>
          <a:lstStyle/>
          <a:p>
            <a:r>
              <a:rPr lang="en-US" b="1" u="sng" dirty="0"/>
              <a:t>Polypharmacy</a:t>
            </a:r>
          </a:p>
        </p:txBody>
      </p:sp>
      <p:sp>
        <p:nvSpPr>
          <p:cNvPr id="3" name="Text Placeholder 2"/>
          <p:cNvSpPr>
            <a:spLocks noGrp="1"/>
          </p:cNvSpPr>
          <p:nvPr>
            <p:ph idx="1"/>
          </p:nvPr>
        </p:nvSpPr>
        <p:spPr/>
        <p:txBody>
          <a:bodyPr>
            <a:normAutofit fontScale="85000" lnSpcReduction="20000"/>
          </a:bodyPr>
          <a:lstStyle/>
          <a:p>
            <a:pPr marL="114300" indent="0">
              <a:buNone/>
            </a:pPr>
            <a:r>
              <a:rPr lang="en-US" sz="4000" b="1" u="sng" dirty="0">
                <a:solidFill>
                  <a:schemeClr val="tx1">
                    <a:lumMod val="85000"/>
                    <a:lumOff val="15000"/>
                  </a:schemeClr>
                </a:solidFill>
              </a:rPr>
              <a:t>Risk Factors: </a:t>
            </a:r>
            <a:endParaRPr lang="en-US" sz="4000" i="1" dirty="0">
              <a:solidFill>
                <a:schemeClr val="tx1">
                  <a:lumMod val="85000"/>
                  <a:lumOff val="15000"/>
                </a:schemeClr>
              </a:solidFill>
            </a:endParaRPr>
          </a:p>
          <a:p>
            <a:pPr>
              <a:buFont typeface="Arial" pitchFamily="34" charset="0"/>
              <a:buChar char="•"/>
            </a:pPr>
            <a:r>
              <a:rPr lang="en-US" sz="3800" dirty="0">
                <a:solidFill>
                  <a:schemeClr val="tx1">
                    <a:lumMod val="85000"/>
                    <a:lumOff val="15000"/>
                  </a:schemeClr>
                </a:solidFill>
              </a:rPr>
              <a:t>Demographics</a:t>
            </a:r>
          </a:p>
          <a:p>
            <a:pPr marL="114300" indent="0">
              <a:buNone/>
            </a:pPr>
            <a:r>
              <a:rPr lang="en-US" sz="2600" dirty="0">
                <a:solidFill>
                  <a:schemeClr val="tx1">
                    <a:lumMod val="85000"/>
                    <a:lumOff val="15000"/>
                  </a:schemeClr>
                </a:solidFill>
              </a:rPr>
              <a:t>	</a:t>
            </a:r>
            <a:r>
              <a:rPr lang="en-US" sz="3300" dirty="0">
                <a:solidFill>
                  <a:schemeClr val="tx1">
                    <a:lumMod val="85000"/>
                    <a:lumOff val="15000"/>
                  </a:schemeClr>
                </a:solidFill>
              </a:rPr>
              <a:t>Increased age, White, Educated</a:t>
            </a:r>
          </a:p>
          <a:p>
            <a:pPr>
              <a:buFont typeface="Arial" pitchFamily="34" charset="0"/>
              <a:buChar char="•"/>
            </a:pPr>
            <a:r>
              <a:rPr lang="en-US" sz="3800" dirty="0">
                <a:solidFill>
                  <a:schemeClr val="tx1">
                    <a:lumMod val="85000"/>
                    <a:lumOff val="15000"/>
                  </a:schemeClr>
                </a:solidFill>
              </a:rPr>
              <a:t>Health status</a:t>
            </a:r>
          </a:p>
          <a:p>
            <a:pPr marL="114300" indent="0">
              <a:buNone/>
            </a:pPr>
            <a:r>
              <a:rPr lang="en-US" sz="2600" dirty="0">
                <a:solidFill>
                  <a:schemeClr val="tx1">
                    <a:lumMod val="85000"/>
                    <a:lumOff val="15000"/>
                  </a:schemeClr>
                </a:solidFill>
              </a:rPr>
              <a:t>	</a:t>
            </a:r>
            <a:r>
              <a:rPr lang="en-US" sz="3300" dirty="0">
                <a:solidFill>
                  <a:schemeClr val="tx1">
                    <a:lumMod val="85000"/>
                    <a:lumOff val="15000"/>
                  </a:schemeClr>
                </a:solidFill>
              </a:rPr>
              <a:t>Poorer health, depression, HTN, anemia, asthma, angina, 	diabetes, gout, osteoarthritis</a:t>
            </a:r>
          </a:p>
          <a:p>
            <a:pPr>
              <a:buFont typeface="Arial" pitchFamily="34" charset="0"/>
              <a:buChar char="•"/>
            </a:pPr>
            <a:r>
              <a:rPr lang="en-US" sz="3800" dirty="0">
                <a:solidFill>
                  <a:schemeClr val="tx1">
                    <a:lumMod val="85000"/>
                    <a:lumOff val="15000"/>
                  </a:schemeClr>
                </a:solidFill>
              </a:rPr>
              <a:t>Access to healthcare</a:t>
            </a:r>
          </a:p>
          <a:p>
            <a:pPr marL="114300" indent="0">
              <a:buNone/>
            </a:pPr>
            <a:r>
              <a:rPr lang="en-US" sz="2600" dirty="0">
                <a:solidFill>
                  <a:schemeClr val="tx1">
                    <a:lumMod val="85000"/>
                    <a:lumOff val="15000"/>
                  </a:schemeClr>
                </a:solidFill>
              </a:rPr>
              <a:t>	</a:t>
            </a:r>
            <a:r>
              <a:rPr lang="en-US" sz="3300" dirty="0">
                <a:solidFill>
                  <a:schemeClr val="tx1">
                    <a:lumMod val="85000"/>
                    <a:lumOff val="15000"/>
                  </a:schemeClr>
                </a:solidFill>
              </a:rPr>
              <a:t>Number of healthcare visits, insurance, multiple providers</a:t>
            </a:r>
          </a:p>
          <a:p>
            <a:pPr marL="114300" indent="0">
              <a:buNone/>
            </a:pPr>
            <a:r>
              <a:rPr lang="en-US" sz="1800" i="1" dirty="0"/>
              <a:t>Hajjar/Hanlon 2007.</a:t>
            </a:r>
            <a:endParaRPr lang="en-US" sz="2100" i="1" dirty="0"/>
          </a:p>
          <a:p>
            <a:pPr marL="114300" indent="0">
              <a:buNone/>
            </a:pPr>
            <a:r>
              <a:rPr lang="en-US" dirty="0"/>
              <a:t>	</a:t>
            </a:r>
          </a:p>
        </p:txBody>
      </p:sp>
      <p:pic>
        <p:nvPicPr>
          <p:cNvPr id="1026" name="Picture 2" descr="C:\Documents and Settings\donna.bartlett\Local Settings\Temporary Internet Files\Content.IE5\8FS8LCGQ\MC900439602[1].png"/>
          <p:cNvPicPr>
            <a:picLocks noChangeAspect="1" noChangeArrowheads="1"/>
          </p:cNvPicPr>
          <p:nvPr/>
        </p:nvPicPr>
        <p:blipFill>
          <a:blip r:embed="rId4" cstate="print"/>
          <a:srcRect/>
          <a:stretch>
            <a:fillRect/>
          </a:stretch>
        </p:blipFill>
        <p:spPr bwMode="auto">
          <a:xfrm>
            <a:off x="7023370" y="0"/>
            <a:ext cx="4340262" cy="3789118"/>
          </a:xfrm>
          <a:prstGeom prst="rect">
            <a:avLst/>
          </a:prstGeom>
          <a:noFill/>
        </p:spPr>
      </p:pic>
    </p:spTree>
    <p:custDataLst>
      <p:tags r:id="rId1"/>
    </p:custDataLst>
    <p:extLst>
      <p:ext uri="{BB962C8B-B14F-4D97-AF65-F5344CB8AC3E}">
        <p14:creationId xmlns:p14="http://schemas.microsoft.com/office/powerpoint/2010/main" val="139035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50838"/>
            <a:ext cx="9029700" cy="1325563"/>
          </a:xfrm>
        </p:spPr>
        <p:txBody>
          <a:bodyPr/>
          <a:lstStyle/>
          <a:p>
            <a:pPr algn="l"/>
            <a:r>
              <a:rPr lang="en-US" b="1" u="sng" dirty="0"/>
              <a:t>Polypharmacy Risks</a:t>
            </a:r>
            <a:endParaRPr lang="en-US" dirty="0"/>
          </a:p>
        </p:txBody>
      </p:sp>
      <p:sp>
        <p:nvSpPr>
          <p:cNvPr id="3" name="Content Placeholder 2"/>
          <p:cNvSpPr>
            <a:spLocks noGrp="1"/>
          </p:cNvSpPr>
          <p:nvPr>
            <p:ph idx="1"/>
          </p:nvPr>
        </p:nvSpPr>
        <p:spPr>
          <a:xfrm>
            <a:off x="1562100" y="1825624"/>
            <a:ext cx="9791700" cy="4562475"/>
          </a:xfrm>
        </p:spPr>
        <p:txBody>
          <a:bodyPr>
            <a:normAutofit/>
          </a:bodyPr>
          <a:lstStyle/>
          <a:p>
            <a:r>
              <a:rPr lang="en-US" sz="3200" b="1" dirty="0">
                <a:solidFill>
                  <a:schemeClr val="tx1">
                    <a:lumMod val="85000"/>
                    <a:lumOff val="15000"/>
                  </a:schemeClr>
                </a:solidFill>
              </a:rPr>
              <a:t>Drug Interactions/Duplication</a:t>
            </a:r>
          </a:p>
          <a:p>
            <a:r>
              <a:rPr lang="en-US" sz="3200" b="1" dirty="0">
                <a:solidFill>
                  <a:schemeClr val="tx1">
                    <a:lumMod val="85000"/>
                    <a:lumOff val="15000"/>
                  </a:schemeClr>
                </a:solidFill>
              </a:rPr>
              <a:t>Adherence/Compliance Issues</a:t>
            </a:r>
          </a:p>
          <a:p>
            <a:r>
              <a:rPr lang="en-US" sz="3200" b="1" dirty="0">
                <a:solidFill>
                  <a:schemeClr val="tx1">
                    <a:lumMod val="85000"/>
                    <a:lumOff val="15000"/>
                  </a:schemeClr>
                </a:solidFill>
              </a:rPr>
              <a:t>Timing/Daily Drug Regimen</a:t>
            </a:r>
          </a:p>
          <a:p>
            <a:r>
              <a:rPr lang="en-US" sz="3200" b="1" dirty="0">
                <a:solidFill>
                  <a:schemeClr val="tx1">
                    <a:lumMod val="85000"/>
                    <a:lumOff val="15000"/>
                  </a:schemeClr>
                </a:solidFill>
              </a:rPr>
              <a:t>Appropriate Indication</a:t>
            </a:r>
          </a:p>
          <a:p>
            <a:r>
              <a:rPr lang="en-US" sz="3200" b="1" dirty="0">
                <a:solidFill>
                  <a:schemeClr val="tx1">
                    <a:lumMod val="85000"/>
                    <a:lumOff val="15000"/>
                  </a:schemeClr>
                </a:solidFill>
              </a:rPr>
              <a:t>Financial Difficulties</a:t>
            </a:r>
          </a:p>
          <a:p>
            <a:r>
              <a:rPr lang="en-US" sz="3200" b="1" dirty="0">
                <a:solidFill>
                  <a:schemeClr val="tx1">
                    <a:lumMod val="85000"/>
                    <a:lumOff val="15000"/>
                  </a:schemeClr>
                </a:solidFill>
              </a:rPr>
              <a:t>Geriatric Syndromes </a:t>
            </a:r>
            <a:endParaRPr lang="en-US" sz="3200" i="1" dirty="0">
              <a:solidFill>
                <a:schemeClr val="tx1">
                  <a:lumMod val="85000"/>
                  <a:lumOff val="15000"/>
                </a:schemeClr>
              </a:solidFill>
            </a:endParaRPr>
          </a:p>
          <a:p>
            <a:r>
              <a:rPr lang="en-US" sz="3200" b="1" dirty="0">
                <a:solidFill>
                  <a:schemeClr val="tx1">
                    <a:lumMod val="85000"/>
                    <a:lumOff val="15000"/>
                  </a:schemeClr>
                </a:solidFill>
              </a:rPr>
              <a:t>Morbidity/Mortality</a:t>
            </a:r>
          </a:p>
          <a:p>
            <a:pPr marL="114300" indent="0">
              <a:buNone/>
            </a:pPr>
            <a:r>
              <a:rPr lang="en-US" sz="1600" i="1" dirty="0">
                <a:solidFill>
                  <a:schemeClr val="tx1">
                    <a:lumMod val="85000"/>
                    <a:lumOff val="15000"/>
                  </a:schemeClr>
                </a:solidFill>
              </a:rPr>
              <a:t>Hajjar/Hanlon 2007.</a:t>
            </a:r>
          </a:p>
          <a:p>
            <a:endParaRPr lang="en-US" dirty="0"/>
          </a:p>
        </p:txBody>
      </p:sp>
      <p:pic>
        <p:nvPicPr>
          <p:cNvPr id="4" name="Picture 2" descr="C:\Documents and Settings\donna.bartlett\Local Settings\Temporary Internet Files\Content.IE5\8FS8LCGQ\MC900439602[1].png"/>
          <p:cNvPicPr>
            <a:picLocks noChangeAspect="1" noChangeArrowheads="1"/>
          </p:cNvPicPr>
          <p:nvPr/>
        </p:nvPicPr>
        <p:blipFill>
          <a:blip r:embed="rId4" cstate="print"/>
          <a:srcRect/>
          <a:stretch>
            <a:fillRect/>
          </a:stretch>
        </p:blipFill>
        <p:spPr bwMode="auto">
          <a:xfrm>
            <a:off x="7291753" y="1"/>
            <a:ext cx="4062047" cy="3352800"/>
          </a:xfrm>
          <a:prstGeom prst="rect">
            <a:avLst/>
          </a:prstGeom>
          <a:noFill/>
        </p:spPr>
      </p:pic>
    </p:spTree>
    <p:custDataLst>
      <p:tags r:id="rId1"/>
    </p:custDataLst>
    <p:extLst>
      <p:ext uri="{BB962C8B-B14F-4D97-AF65-F5344CB8AC3E}">
        <p14:creationId xmlns:p14="http://schemas.microsoft.com/office/powerpoint/2010/main" val="27755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956" y="365125"/>
            <a:ext cx="9029700" cy="1325563"/>
          </a:xfrm>
        </p:spPr>
        <p:txBody>
          <a:bodyPr/>
          <a:lstStyle/>
          <a:p>
            <a:r>
              <a:rPr lang="en-US" dirty="0"/>
              <a:t>Suboptimal Dosing</a:t>
            </a:r>
          </a:p>
        </p:txBody>
      </p:sp>
      <p:sp>
        <p:nvSpPr>
          <p:cNvPr id="3" name="Content Placeholder 2"/>
          <p:cNvSpPr>
            <a:spLocks noGrp="1"/>
          </p:cNvSpPr>
          <p:nvPr>
            <p:ph idx="1"/>
          </p:nvPr>
        </p:nvSpPr>
        <p:spPr>
          <a:xfrm>
            <a:off x="2616590" y="1825625"/>
            <a:ext cx="8737209" cy="4351338"/>
          </a:xfrm>
        </p:spPr>
        <p:txBody>
          <a:bodyPr/>
          <a:lstStyle/>
          <a:p>
            <a:pPr marL="690563" lvl="0" indent="-34290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latin typeface="Arial"/>
                <a:ea typeface="ＭＳ Ｐゴシック" charset="0"/>
                <a:cs typeface="Arial"/>
              </a:rPr>
              <a:t>Polypharmacy</a:t>
            </a:r>
          </a:p>
          <a:p>
            <a:pPr marL="690563" lvl="0" indent="-34290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latin typeface="Arial"/>
                <a:ea typeface="ＭＳ Ｐゴシック" charset="0"/>
                <a:cs typeface="Arial"/>
              </a:rPr>
              <a:t>Prescribing Cascade</a:t>
            </a:r>
          </a:p>
          <a:p>
            <a:pPr marL="690563" lvl="0" indent="-34290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latin typeface="Arial"/>
                <a:ea typeface="ＭＳ Ｐゴシック" charset="0"/>
                <a:cs typeface="Arial"/>
              </a:rPr>
              <a:t>Overuse</a:t>
            </a:r>
          </a:p>
          <a:p>
            <a:pPr marL="690563" lvl="0" indent="-34290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latin typeface="Arial"/>
                <a:ea typeface="ＭＳ Ｐゴシック" charset="0"/>
                <a:cs typeface="Arial"/>
              </a:rPr>
              <a:t>Underuse</a:t>
            </a:r>
          </a:p>
          <a:p>
            <a:pPr marL="690563" lvl="0" indent="-34290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latin typeface="Arial"/>
                <a:ea typeface="ＭＳ Ｐゴシック" charset="0"/>
                <a:cs typeface="Arial"/>
              </a:rPr>
              <a:t>Misuse</a:t>
            </a:r>
          </a:p>
          <a:p>
            <a:pPr marL="690563" lvl="0" indent="-34290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latin typeface="Arial"/>
                <a:ea typeface="ＭＳ Ｐゴシック" charset="0"/>
                <a:cs typeface="Arial"/>
              </a:rPr>
              <a:t>Questionable benefit</a:t>
            </a:r>
          </a:p>
          <a:p>
            <a:pPr marL="690563" lvl="0" indent="-342900" eaLnBrk="0" fontAlgn="base" hangingPunct="0">
              <a:lnSpc>
                <a:spcPct val="100000"/>
              </a:lnSpc>
              <a:spcBef>
                <a:spcPts val="1800"/>
              </a:spcBef>
              <a:spcAft>
                <a:spcPct val="0"/>
              </a:spcAft>
              <a:buClr>
                <a:prstClr val="white">
                  <a:lumMod val="75000"/>
                </a:prstClr>
              </a:buClr>
              <a:buSzPct val="85000"/>
              <a:buFont typeface="Wingdings" panose="05000000000000000000" pitchFamily="2" charset="2"/>
              <a:buChar char="Ø"/>
            </a:pPr>
            <a:r>
              <a:rPr lang="en-US" sz="2400" dirty="0">
                <a:latin typeface="Arial"/>
                <a:ea typeface="ＭＳ Ｐゴシック" charset="0"/>
                <a:cs typeface="Arial"/>
              </a:rPr>
              <a:t>Complex regimens</a:t>
            </a:r>
          </a:p>
          <a:p>
            <a:endParaRPr lang="en-US" dirty="0"/>
          </a:p>
        </p:txBody>
      </p:sp>
      <p:sp>
        <p:nvSpPr>
          <p:cNvPr id="4" name="TextBox 3"/>
          <p:cNvSpPr txBox="1"/>
          <p:nvPr/>
        </p:nvSpPr>
        <p:spPr>
          <a:xfrm>
            <a:off x="1187355" y="6095370"/>
            <a:ext cx="10658902" cy="646331"/>
          </a:xfrm>
          <a:prstGeom prst="rect">
            <a:avLst/>
          </a:prstGeom>
          <a:noFill/>
          <a:ln>
            <a:solidFill>
              <a:schemeClr val="bg2"/>
            </a:solidFill>
          </a:ln>
        </p:spPr>
        <p:txBody>
          <a:bodyPr wrap="square" rtlCol="0" anchor="ctr" anchorCtr="1">
            <a:spAutoFit/>
          </a:bodyPr>
          <a:lstStyle/>
          <a:p>
            <a:r>
              <a:rPr lang="en-US" i="1" dirty="0"/>
              <a:t>Hajjar ER, Hanlon JT. Polypharmacy in elderly patients. The American Journal of geriatric Pharmacotherapy. 2007;5(4):345-351.</a:t>
            </a:r>
          </a:p>
        </p:txBody>
      </p:sp>
    </p:spTree>
    <p:extLst>
      <p:ext uri="{BB962C8B-B14F-4D97-AF65-F5344CB8AC3E}">
        <p14:creationId xmlns:p14="http://schemas.microsoft.com/office/powerpoint/2010/main" val="34097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2562</Words>
  <Application>Microsoft Office PowerPoint</Application>
  <PresentationFormat>Widescreen</PresentationFormat>
  <Paragraphs>494</Paragraphs>
  <Slides>51</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vt:lpstr>
      <vt:lpstr>ProximaNova-Bold</vt:lpstr>
      <vt:lpstr>Wingdings</vt:lpstr>
      <vt:lpstr>Cloud skipper design template</vt:lpstr>
      <vt:lpstr>From Polypharmacy to Deprescribing: A Wise Choice  </vt:lpstr>
      <vt:lpstr>PowerPoint Presentation</vt:lpstr>
      <vt:lpstr>Objectives</vt:lpstr>
      <vt:lpstr>   Choosing Wisely</vt:lpstr>
      <vt:lpstr>Polypharmacy </vt:lpstr>
      <vt:lpstr>Polypharmacy </vt:lpstr>
      <vt:lpstr>Polypharmacy</vt:lpstr>
      <vt:lpstr>Polypharmacy Risks</vt:lpstr>
      <vt:lpstr>Suboptimal Dosing</vt:lpstr>
      <vt:lpstr>Who is Responsible for Adherence and Suboptimal Dosing?</vt:lpstr>
      <vt:lpstr>Medication Appropriateness Index</vt:lpstr>
      <vt:lpstr>PowerPoint Presentation</vt:lpstr>
      <vt:lpstr>Deprescribing Description</vt:lpstr>
      <vt:lpstr>Discontinuing Medications</vt:lpstr>
      <vt:lpstr>TJ, 71yo male</vt:lpstr>
      <vt:lpstr>Deciding when to stop meds</vt:lpstr>
      <vt:lpstr> Determine Drug Utility </vt:lpstr>
      <vt:lpstr>Deciding when to stop meds</vt:lpstr>
      <vt:lpstr>PPI Deprescribing</vt:lpstr>
      <vt:lpstr>PowerPoint Presentation</vt:lpstr>
      <vt:lpstr>PowerPoint Presentation</vt:lpstr>
      <vt:lpstr>Mindful Deprescribing</vt:lpstr>
      <vt:lpstr>TJ</vt:lpstr>
      <vt:lpstr>PowerPoint Presentation</vt:lpstr>
      <vt:lpstr>EMPOWER</vt:lpstr>
      <vt:lpstr>EMPOWER Tapering Schedule </vt:lpstr>
      <vt:lpstr>PATD Questionnaire</vt:lpstr>
      <vt:lpstr>PATD (cont.)</vt:lpstr>
      <vt:lpstr>Deprescribing in the hospital setting</vt:lpstr>
      <vt:lpstr>Medications to Consider</vt:lpstr>
      <vt:lpstr>IA</vt:lpstr>
      <vt:lpstr>PowerPoint Presentation</vt:lpstr>
      <vt:lpstr>IA Medications </vt:lpstr>
      <vt:lpstr>Deprescribing is a PROCESS</vt:lpstr>
      <vt:lpstr>Question 1</vt:lpstr>
      <vt:lpstr>Patient Barriers to Deprescribing</vt:lpstr>
      <vt:lpstr>Discussion with Patients</vt:lpstr>
      <vt:lpstr>Discussion with Patients</vt:lpstr>
      <vt:lpstr>Question 2</vt:lpstr>
      <vt:lpstr>Question 3</vt:lpstr>
      <vt:lpstr>Prescriber Barriers to Deprescribing</vt:lpstr>
      <vt:lpstr>Deprescribing is Good Prescribing</vt:lpstr>
      <vt:lpstr>Question 4</vt:lpstr>
      <vt:lpstr>Question 5</vt:lpstr>
      <vt:lpstr>Potential Benefits of Deprescribing</vt:lpstr>
      <vt:lpstr>Wise Challenge</vt:lpstr>
      <vt:lpstr>Wrap Up</vt:lpstr>
      <vt:lpstr>PowerPoint Presentation</vt:lpstr>
      <vt:lpstr>References</vt:lpstr>
      <vt:lpstr>References</vt:lpstr>
      <vt:lpstr>References</vt:lpstr>
    </vt:vector>
  </TitlesOfParts>
  <Company>MCPHS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Polypharmacy to Deprescribing:  The Wise Choice</dc:title>
  <dc:creator>Bartlett, Donna</dc:creator>
  <cp:lastModifiedBy>Tatten, Thelma J.</cp:lastModifiedBy>
  <cp:revision>27</cp:revision>
  <dcterms:created xsi:type="dcterms:W3CDTF">2019-05-31T14:43:10Z</dcterms:created>
  <dcterms:modified xsi:type="dcterms:W3CDTF">2020-01-15T13:28:06Z</dcterms:modified>
</cp:coreProperties>
</file>